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2" r:id="rId1"/>
  </p:sldMasterIdLst>
  <p:notesMasterIdLst>
    <p:notesMasterId r:id="rId71"/>
  </p:notesMasterIdLst>
  <p:handoutMasterIdLst>
    <p:handoutMasterId r:id="rId72"/>
  </p:handoutMasterIdLst>
  <p:sldIdLst>
    <p:sldId id="256" r:id="rId2"/>
    <p:sldId id="257" r:id="rId3"/>
    <p:sldId id="318" r:id="rId4"/>
    <p:sldId id="262" r:id="rId5"/>
    <p:sldId id="345" r:id="rId6"/>
    <p:sldId id="334" r:id="rId7"/>
    <p:sldId id="317" r:id="rId8"/>
    <p:sldId id="258" r:id="rId9"/>
    <p:sldId id="323" r:id="rId10"/>
    <p:sldId id="259" r:id="rId11"/>
    <p:sldId id="316" r:id="rId12"/>
    <p:sldId id="265" r:id="rId13"/>
    <p:sldId id="322" r:id="rId14"/>
    <p:sldId id="267" r:id="rId15"/>
    <p:sldId id="266" r:id="rId16"/>
    <p:sldId id="268" r:id="rId17"/>
    <p:sldId id="346" r:id="rId18"/>
    <p:sldId id="351" r:id="rId19"/>
    <p:sldId id="352" r:id="rId20"/>
    <p:sldId id="353" r:id="rId21"/>
    <p:sldId id="269" r:id="rId22"/>
    <p:sldId id="355" r:id="rId23"/>
    <p:sldId id="354" r:id="rId24"/>
    <p:sldId id="270" r:id="rId25"/>
    <p:sldId id="333" r:id="rId26"/>
    <p:sldId id="278" r:id="rId27"/>
    <p:sldId id="279" r:id="rId28"/>
    <p:sldId id="280" r:id="rId29"/>
    <p:sldId id="282" r:id="rId30"/>
    <p:sldId id="281" r:id="rId31"/>
    <p:sldId id="326" r:id="rId32"/>
    <p:sldId id="283" r:id="rId33"/>
    <p:sldId id="284" r:id="rId34"/>
    <p:sldId id="347" r:id="rId35"/>
    <p:sldId id="286" r:id="rId36"/>
    <p:sldId id="288" r:id="rId37"/>
    <p:sldId id="291" r:id="rId38"/>
    <p:sldId id="348" r:id="rId39"/>
    <p:sldId id="343" r:id="rId40"/>
    <p:sldId id="298" r:id="rId41"/>
    <p:sldId id="341" r:id="rId42"/>
    <p:sldId id="339" r:id="rId43"/>
    <p:sldId id="301" r:id="rId44"/>
    <p:sldId id="340" r:id="rId45"/>
    <p:sldId id="299" r:id="rId46"/>
    <p:sldId id="303" r:id="rId47"/>
    <p:sldId id="338" r:id="rId48"/>
    <p:sldId id="344" r:id="rId49"/>
    <p:sldId id="336" r:id="rId50"/>
    <p:sldId id="335" r:id="rId51"/>
    <p:sldId id="305" r:id="rId52"/>
    <p:sldId id="308" r:id="rId53"/>
    <p:sldId id="356" r:id="rId54"/>
    <p:sldId id="357" r:id="rId55"/>
    <p:sldId id="311" r:id="rId56"/>
    <p:sldId id="331" r:id="rId57"/>
    <p:sldId id="310" r:id="rId58"/>
    <p:sldId id="312" r:id="rId59"/>
    <p:sldId id="313" r:id="rId60"/>
    <p:sldId id="314" r:id="rId61"/>
    <p:sldId id="315" r:id="rId62"/>
    <p:sldId id="342" r:id="rId63"/>
    <p:sldId id="337" r:id="rId64"/>
    <p:sldId id="325" r:id="rId65"/>
    <p:sldId id="324" r:id="rId66"/>
    <p:sldId id="329" r:id="rId67"/>
    <p:sldId id="327" r:id="rId68"/>
    <p:sldId id="328" r:id="rId69"/>
    <p:sldId id="330" r:id="rId7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extLst>
    <p:ext uri="{521415D9-36F7-43E2-AB2F-B90AF26B5E84}">
      <p14:sectionLst xmlns:p14="http://schemas.microsoft.com/office/powerpoint/2010/main">
        <p14:section name="Default Section" id="{43917A4B-9A56-4442-82B6-6DDFB7117B0A}">
          <p14:sldIdLst>
            <p14:sldId id="256"/>
            <p14:sldId id="257"/>
            <p14:sldId id="318"/>
            <p14:sldId id="262"/>
            <p14:sldId id="345"/>
          </p14:sldIdLst>
        </p14:section>
        <p14:section name="Building the model" id="{EFF8D112-84A4-4470-8CDA-406102CE2B4F}">
          <p14:sldIdLst>
            <p14:sldId id="334"/>
            <p14:sldId id="317"/>
            <p14:sldId id="258"/>
            <p14:sldId id="323"/>
            <p14:sldId id="259"/>
            <p14:sldId id="316"/>
            <p14:sldId id="265"/>
            <p14:sldId id="322"/>
            <p14:sldId id="267"/>
            <p14:sldId id="266"/>
            <p14:sldId id="268"/>
            <p14:sldId id="346"/>
            <p14:sldId id="351"/>
            <p14:sldId id="352"/>
            <p14:sldId id="353"/>
            <p14:sldId id="269"/>
            <p14:sldId id="355"/>
            <p14:sldId id="354"/>
            <p14:sldId id="270"/>
          </p14:sldIdLst>
        </p14:section>
        <p14:section name="Assessing the Model" id="{415B34E2-5896-452F-993F-389AEC0CFCD6}">
          <p14:sldIdLst>
            <p14:sldId id="333"/>
            <p14:sldId id="278"/>
            <p14:sldId id="279"/>
            <p14:sldId id="280"/>
            <p14:sldId id="282"/>
            <p14:sldId id="281"/>
            <p14:sldId id="326"/>
            <p14:sldId id="283"/>
            <p14:sldId id="284"/>
            <p14:sldId id="347"/>
            <p14:sldId id="286"/>
            <p14:sldId id="288"/>
            <p14:sldId id="291"/>
            <p14:sldId id="348"/>
          </p14:sldIdLst>
        </p14:section>
        <p14:section name="Usig the model" id="{1731B99D-9246-43F7-B45D-146AA9AFBEDF}">
          <p14:sldIdLst>
            <p14:sldId id="343"/>
            <p14:sldId id="298"/>
            <p14:sldId id="341"/>
            <p14:sldId id="339"/>
            <p14:sldId id="301"/>
            <p14:sldId id="340"/>
            <p14:sldId id="299"/>
            <p14:sldId id="303"/>
            <p14:sldId id="338"/>
            <p14:sldId id="344"/>
          </p14:sldIdLst>
        </p14:section>
        <p14:section name="Regression diagnostics" id="{1898DAD3-0204-4BDD-A0A7-42B1066100C3}">
          <p14:sldIdLst>
            <p14:sldId id="336"/>
            <p14:sldId id="335"/>
            <p14:sldId id="305"/>
            <p14:sldId id="308"/>
            <p14:sldId id="356"/>
            <p14:sldId id="357"/>
            <p14:sldId id="311"/>
            <p14:sldId id="331"/>
            <p14:sldId id="310"/>
            <p14:sldId id="312"/>
            <p14:sldId id="313"/>
            <p14:sldId id="314"/>
            <p14:sldId id="315"/>
            <p14:sldId id="342"/>
          </p14:sldIdLst>
        </p14:section>
        <p14:section name="Example" id="{7AC1A809-2DEF-4E95-BC96-D61E8E765ADD}">
          <p14:sldIdLst>
            <p14:sldId id="337"/>
            <p14:sldId id="325"/>
            <p14:sldId id="324"/>
            <p14:sldId id="329"/>
            <p14:sldId id="327"/>
            <p14:sldId id="328"/>
            <p14:sldId id="33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80"/>
    <a:srgbClr val="008000"/>
    <a:srgbClr val="0000FF"/>
    <a:srgbClr val="FF0000"/>
    <a:srgbClr val="FFFFFF"/>
    <a:srgbClr val="CCCCCC"/>
    <a:srgbClr val="FFFF33"/>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57217A-46D5-47EA-9208-076526724017}" v="7" dt="2019-12-26T09:41:16.0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9" autoAdjust="0"/>
    <p:restoredTop sz="90791" autoAdjust="0"/>
  </p:normalViewPr>
  <p:slideViewPr>
    <p:cSldViewPr>
      <p:cViewPr varScale="1">
        <p:scale>
          <a:sx n="90" d="100"/>
          <a:sy n="90" d="100"/>
        </p:scale>
        <p:origin x="1004"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1830"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u Fonseca i Casas" userId="b06cb2e2-9098-4f4d-9da9-ecfaf06d584d" providerId="ADAL" clId="{256AC8AB-297B-4322-9028-65720FA78C82}"/>
  </pc:docChgLst>
  <pc:docChgLst>
    <pc:chgData name="Pau Fonseca i Casas" userId="b06cb2e2-9098-4f4d-9da9-ecfaf06d584d" providerId="ADAL" clId="{64289E6C-F510-49FC-A51C-AA0BE94D2C60}"/>
    <pc:docChg chg="custSel addSld delSld modSld modSection">
      <pc:chgData name="Pau Fonseca i Casas" userId="b06cb2e2-9098-4f4d-9da9-ecfaf06d584d" providerId="ADAL" clId="{64289E6C-F510-49FC-A51C-AA0BE94D2C60}" dt="2019-03-18T22:25:14.406" v="257" actId="478"/>
      <pc:docMkLst>
        <pc:docMk/>
      </pc:docMkLst>
      <pc:sldChg chg="modSp">
        <pc:chgData name="Pau Fonseca i Casas" userId="b06cb2e2-9098-4f4d-9da9-ecfaf06d584d" providerId="ADAL" clId="{64289E6C-F510-49FC-A51C-AA0BE94D2C60}" dt="2019-03-11T20:57:29.557" v="0" actId="1076"/>
        <pc:sldMkLst>
          <pc:docMk/>
          <pc:sldMk cId="0" sldId="323"/>
        </pc:sldMkLst>
        <pc:picChg chg="mod">
          <ac:chgData name="Pau Fonseca i Casas" userId="b06cb2e2-9098-4f4d-9da9-ecfaf06d584d" providerId="ADAL" clId="{64289E6C-F510-49FC-A51C-AA0BE94D2C60}" dt="2019-03-11T20:57:29.557" v="0" actId="1076"/>
          <ac:picMkLst>
            <pc:docMk/>
            <pc:sldMk cId="0" sldId="323"/>
            <ac:picMk id="2" creationId="{00000000-0000-0000-0000-000000000000}"/>
          </ac:picMkLst>
        </pc:picChg>
      </pc:sldChg>
      <pc:sldChg chg="addSp modSp">
        <pc:chgData name="Pau Fonseca i Casas" userId="b06cb2e2-9098-4f4d-9da9-ecfaf06d584d" providerId="ADAL" clId="{64289E6C-F510-49FC-A51C-AA0BE94D2C60}" dt="2019-03-11T22:29:41.428" v="13" actId="1076"/>
        <pc:sldMkLst>
          <pc:docMk/>
          <pc:sldMk cId="255153711" sldId="342"/>
        </pc:sldMkLst>
        <pc:picChg chg="add mod">
          <ac:chgData name="Pau Fonseca i Casas" userId="b06cb2e2-9098-4f4d-9da9-ecfaf06d584d" providerId="ADAL" clId="{64289E6C-F510-49FC-A51C-AA0BE94D2C60}" dt="2019-03-11T22:29:41.428" v="13" actId="1076"/>
          <ac:picMkLst>
            <pc:docMk/>
            <pc:sldMk cId="255153711" sldId="342"/>
            <ac:picMk id="2" creationId="{477CCD8A-F05B-495B-8050-8D77FC3E1B68}"/>
          </ac:picMkLst>
        </pc:picChg>
      </pc:sldChg>
      <pc:sldChg chg="addSp delSp modSp add modTransition">
        <pc:chgData name="Pau Fonseca i Casas" userId="b06cb2e2-9098-4f4d-9da9-ecfaf06d584d" providerId="ADAL" clId="{64289E6C-F510-49FC-A51C-AA0BE94D2C60}" dt="2019-03-11T21:26:32.721" v="9"/>
        <pc:sldMkLst>
          <pc:docMk/>
          <pc:sldMk cId="2001764268" sldId="349"/>
        </pc:sldMkLst>
        <pc:spChg chg="mod">
          <ac:chgData name="Pau Fonseca i Casas" userId="b06cb2e2-9098-4f4d-9da9-ecfaf06d584d" providerId="ADAL" clId="{64289E6C-F510-49FC-A51C-AA0BE94D2C60}" dt="2019-03-11T21:16:02.835" v="2" actId="27636"/>
          <ac:spMkLst>
            <pc:docMk/>
            <pc:sldMk cId="2001764268" sldId="349"/>
            <ac:spMk id="3" creationId="{4DF79055-0E72-46B5-BDDA-20282459F42B}"/>
          </ac:spMkLst>
        </pc:spChg>
        <pc:spChg chg="mod">
          <ac:chgData name="Pau Fonseca i Casas" userId="b06cb2e2-9098-4f4d-9da9-ecfaf06d584d" providerId="ADAL" clId="{64289E6C-F510-49FC-A51C-AA0BE94D2C60}" dt="2019-03-11T21:21:32.746" v="8" actId="20577"/>
          <ac:spMkLst>
            <pc:docMk/>
            <pc:sldMk cId="2001764268" sldId="349"/>
            <ac:spMk id="4" creationId="{B9D2A980-7A64-4BB4-B965-790B283EEC82}"/>
          </ac:spMkLst>
        </pc:spChg>
        <pc:spChg chg="add del">
          <ac:chgData name="Pau Fonseca i Casas" userId="b06cb2e2-9098-4f4d-9da9-ecfaf06d584d" providerId="ADAL" clId="{64289E6C-F510-49FC-A51C-AA0BE94D2C60}" dt="2019-03-11T21:16:40.955" v="4"/>
          <ac:spMkLst>
            <pc:docMk/>
            <pc:sldMk cId="2001764268" sldId="349"/>
            <ac:spMk id="5" creationId="{FCD5BCFC-B151-4BCA-9FBC-F107D87AC087}"/>
          </ac:spMkLst>
        </pc:spChg>
        <pc:picChg chg="add del">
          <ac:chgData name="Pau Fonseca i Casas" userId="b06cb2e2-9098-4f4d-9da9-ecfaf06d584d" providerId="ADAL" clId="{64289E6C-F510-49FC-A51C-AA0BE94D2C60}" dt="2019-03-11T21:16:40.955" v="4"/>
          <ac:picMkLst>
            <pc:docMk/>
            <pc:sldMk cId="2001764268" sldId="349"/>
            <ac:picMk id="1026" creationId="{3F18AE38-A4FF-4F7D-BC76-3D1BFD199FA0}"/>
          </ac:picMkLst>
        </pc:picChg>
        <pc:picChg chg="add del">
          <ac:chgData name="Pau Fonseca i Casas" userId="b06cb2e2-9098-4f4d-9da9-ecfaf06d584d" providerId="ADAL" clId="{64289E6C-F510-49FC-A51C-AA0BE94D2C60}" dt="2019-03-11T21:16:40.955" v="4"/>
          <ac:picMkLst>
            <pc:docMk/>
            <pc:sldMk cId="2001764268" sldId="349"/>
            <ac:picMk id="1027" creationId="{31EC59F3-709A-4046-A6DF-89C031E094CF}"/>
          </ac:picMkLst>
        </pc:picChg>
        <pc:picChg chg="add del">
          <ac:chgData name="Pau Fonseca i Casas" userId="b06cb2e2-9098-4f4d-9da9-ecfaf06d584d" providerId="ADAL" clId="{64289E6C-F510-49FC-A51C-AA0BE94D2C60}" dt="2019-03-11T21:16:40.955" v="4"/>
          <ac:picMkLst>
            <pc:docMk/>
            <pc:sldMk cId="2001764268" sldId="349"/>
            <ac:picMk id="1028" creationId="{30D1D9D5-6CAC-4A79-A1D2-2963D75FCCA4}"/>
          </ac:picMkLst>
        </pc:picChg>
      </pc:sldChg>
      <pc:sldChg chg="addSp delSp modSp">
        <pc:chgData name="Pau Fonseca i Casas" userId="b06cb2e2-9098-4f4d-9da9-ecfaf06d584d" providerId="ADAL" clId="{64289E6C-F510-49FC-A51C-AA0BE94D2C60}" dt="2019-03-18T22:16:44.914" v="214" actId="947"/>
        <pc:sldMkLst>
          <pc:docMk/>
          <pc:sldMk cId="0" sldId="351"/>
        </pc:sldMkLst>
        <pc:spChg chg="mod">
          <ac:chgData name="Pau Fonseca i Casas" userId="b06cb2e2-9098-4f4d-9da9-ecfaf06d584d" providerId="ADAL" clId="{64289E6C-F510-49FC-A51C-AA0BE94D2C60}" dt="2019-03-18T20:49:58.506" v="176" actId="27636"/>
          <ac:spMkLst>
            <pc:docMk/>
            <pc:sldMk cId="0" sldId="351"/>
            <ac:spMk id="2" creationId="{00000000-0000-0000-0000-000000000000}"/>
          </ac:spMkLst>
        </pc:spChg>
        <pc:spChg chg="del mod">
          <ac:chgData name="Pau Fonseca i Casas" userId="b06cb2e2-9098-4f4d-9da9-ecfaf06d584d" providerId="ADAL" clId="{64289E6C-F510-49FC-A51C-AA0BE94D2C60}" dt="2019-03-18T22:07:44.487" v="187" actId="478"/>
          <ac:spMkLst>
            <pc:docMk/>
            <pc:sldMk cId="0" sldId="351"/>
            <ac:spMk id="3" creationId="{00000000-0000-0000-0000-000000000000}"/>
          </ac:spMkLst>
        </pc:spChg>
        <pc:spChg chg="del mod">
          <ac:chgData name="Pau Fonseca i Casas" userId="b06cb2e2-9098-4f4d-9da9-ecfaf06d584d" providerId="ADAL" clId="{64289E6C-F510-49FC-A51C-AA0BE94D2C60}" dt="2019-03-18T22:07:50.184" v="188" actId="478"/>
          <ac:spMkLst>
            <pc:docMk/>
            <pc:sldMk cId="0" sldId="351"/>
            <ac:spMk id="4" creationId="{00000000-0000-0000-0000-000000000000}"/>
          </ac:spMkLst>
        </pc:spChg>
        <pc:spChg chg="mod">
          <ac:chgData name="Pau Fonseca i Casas" userId="b06cb2e2-9098-4f4d-9da9-ecfaf06d584d" providerId="ADAL" clId="{64289E6C-F510-49FC-A51C-AA0BE94D2C60}" dt="2019-03-18T22:07:54.822" v="189" actId="1076"/>
          <ac:spMkLst>
            <pc:docMk/>
            <pc:sldMk cId="0" sldId="351"/>
            <ac:spMk id="5" creationId="{00000000-0000-0000-0000-000000000000}"/>
          </ac:spMkLst>
        </pc:spChg>
        <pc:spChg chg="mod">
          <ac:chgData name="Pau Fonseca i Casas" userId="b06cb2e2-9098-4f4d-9da9-ecfaf06d584d" providerId="ADAL" clId="{64289E6C-F510-49FC-A51C-AA0BE94D2C60}" dt="2019-03-18T22:08:33.635" v="197" actId="1076"/>
          <ac:spMkLst>
            <pc:docMk/>
            <pc:sldMk cId="0" sldId="351"/>
            <ac:spMk id="6" creationId="{00000000-0000-0000-0000-000000000000}"/>
          </ac:spMkLst>
        </pc:spChg>
        <pc:spChg chg="mod">
          <ac:chgData name="Pau Fonseca i Casas" userId="b06cb2e2-9098-4f4d-9da9-ecfaf06d584d" providerId="ADAL" clId="{64289E6C-F510-49FC-A51C-AA0BE94D2C60}" dt="2019-03-18T22:08:25.908" v="196" actId="1076"/>
          <ac:spMkLst>
            <pc:docMk/>
            <pc:sldMk cId="0" sldId="351"/>
            <ac:spMk id="7" creationId="{00000000-0000-0000-0000-000000000000}"/>
          </ac:spMkLst>
        </pc:spChg>
        <pc:spChg chg="mod">
          <ac:chgData name="Pau Fonseca i Casas" userId="b06cb2e2-9098-4f4d-9da9-ecfaf06d584d" providerId="ADAL" clId="{64289E6C-F510-49FC-A51C-AA0BE94D2C60}" dt="2019-03-18T22:08:21.223" v="194" actId="1076"/>
          <ac:spMkLst>
            <pc:docMk/>
            <pc:sldMk cId="0" sldId="351"/>
            <ac:spMk id="8" creationId="{00000000-0000-0000-0000-000000000000}"/>
          </ac:spMkLst>
        </pc:spChg>
        <pc:spChg chg="del mod">
          <ac:chgData name="Pau Fonseca i Casas" userId="b06cb2e2-9098-4f4d-9da9-ecfaf06d584d" providerId="ADAL" clId="{64289E6C-F510-49FC-A51C-AA0BE94D2C60}" dt="2019-03-18T20:48:52.115" v="171" actId="478"/>
          <ac:spMkLst>
            <pc:docMk/>
            <pc:sldMk cId="0" sldId="351"/>
            <ac:spMk id="9" creationId="{00000000-0000-0000-0000-000000000000}"/>
          </ac:spMkLst>
        </pc:spChg>
        <pc:spChg chg="del">
          <ac:chgData name="Pau Fonseca i Casas" userId="b06cb2e2-9098-4f4d-9da9-ecfaf06d584d" providerId="ADAL" clId="{64289E6C-F510-49FC-A51C-AA0BE94D2C60}" dt="2019-03-18T20:50:05.030" v="177" actId="478"/>
          <ac:spMkLst>
            <pc:docMk/>
            <pc:sldMk cId="0" sldId="351"/>
            <ac:spMk id="10" creationId="{00000000-0000-0000-0000-000000000000}"/>
          </ac:spMkLst>
        </pc:spChg>
        <pc:spChg chg="add del mod">
          <ac:chgData name="Pau Fonseca i Casas" userId="b06cb2e2-9098-4f4d-9da9-ecfaf06d584d" providerId="ADAL" clId="{64289E6C-F510-49FC-A51C-AA0BE94D2C60}" dt="2019-03-18T20:49:58.290" v="175"/>
          <ac:spMkLst>
            <pc:docMk/>
            <pc:sldMk cId="0" sldId="351"/>
            <ac:spMk id="11" creationId="{098345A1-03A7-4FE5-BB43-F15632435DF6}"/>
          </ac:spMkLst>
        </pc:spChg>
        <pc:spChg chg="add mod">
          <ac:chgData name="Pau Fonseca i Casas" userId="b06cb2e2-9098-4f4d-9da9-ecfaf06d584d" providerId="ADAL" clId="{64289E6C-F510-49FC-A51C-AA0BE94D2C60}" dt="2019-03-18T22:16:44.914" v="214" actId="947"/>
          <ac:spMkLst>
            <pc:docMk/>
            <pc:sldMk cId="0" sldId="351"/>
            <ac:spMk id="12" creationId="{0DCABC55-97D9-4CCF-94F6-460800C1DCB7}"/>
          </ac:spMkLst>
        </pc:spChg>
      </pc:sldChg>
      <pc:sldChg chg="addSp delSp modSp">
        <pc:chgData name="Pau Fonseca i Casas" userId="b06cb2e2-9098-4f4d-9da9-ecfaf06d584d" providerId="ADAL" clId="{64289E6C-F510-49FC-A51C-AA0BE94D2C60}" dt="2019-03-18T22:10:23.658" v="201" actId="1076"/>
        <pc:sldMkLst>
          <pc:docMk/>
          <pc:sldMk cId="0" sldId="352"/>
        </pc:sldMkLst>
        <pc:spChg chg="mod">
          <ac:chgData name="Pau Fonseca i Casas" userId="b06cb2e2-9098-4f4d-9da9-ecfaf06d584d" providerId="ADAL" clId="{64289E6C-F510-49FC-A51C-AA0BE94D2C60}" dt="2019-03-18T20:50:16.665" v="180" actId="27636"/>
          <ac:spMkLst>
            <pc:docMk/>
            <pc:sldMk cId="0" sldId="352"/>
            <ac:spMk id="2" creationId="{00000000-0000-0000-0000-000000000000}"/>
          </ac:spMkLst>
        </pc:spChg>
        <pc:spChg chg="del mod">
          <ac:chgData name="Pau Fonseca i Casas" userId="b06cb2e2-9098-4f4d-9da9-ecfaf06d584d" providerId="ADAL" clId="{64289E6C-F510-49FC-A51C-AA0BE94D2C60}" dt="2019-03-18T22:10:14.401" v="200" actId="478"/>
          <ac:spMkLst>
            <pc:docMk/>
            <pc:sldMk cId="0" sldId="352"/>
            <ac:spMk id="3" creationId="{00000000-0000-0000-0000-000000000000}"/>
          </ac:spMkLst>
        </pc:spChg>
        <pc:spChg chg="mod">
          <ac:chgData name="Pau Fonseca i Casas" userId="b06cb2e2-9098-4f4d-9da9-ecfaf06d584d" providerId="ADAL" clId="{64289E6C-F510-49FC-A51C-AA0BE94D2C60}" dt="2019-03-18T22:10:23.658" v="201" actId="1076"/>
          <ac:spMkLst>
            <pc:docMk/>
            <pc:sldMk cId="0" sldId="352"/>
            <ac:spMk id="4" creationId="{00000000-0000-0000-0000-000000000000}"/>
          </ac:spMkLst>
        </pc:spChg>
        <pc:spChg chg="del">
          <ac:chgData name="Pau Fonseca i Casas" userId="b06cb2e2-9098-4f4d-9da9-ecfaf06d584d" providerId="ADAL" clId="{64289E6C-F510-49FC-A51C-AA0BE94D2C60}" dt="2019-03-18T20:48:59.223" v="172" actId="478"/>
          <ac:spMkLst>
            <pc:docMk/>
            <pc:sldMk cId="0" sldId="352"/>
            <ac:spMk id="5" creationId="{00000000-0000-0000-0000-000000000000}"/>
          </ac:spMkLst>
        </pc:spChg>
        <pc:spChg chg="del">
          <ac:chgData name="Pau Fonseca i Casas" userId="b06cb2e2-9098-4f4d-9da9-ecfaf06d584d" providerId="ADAL" clId="{64289E6C-F510-49FC-A51C-AA0BE94D2C60}" dt="2019-03-18T20:50:12.169" v="178" actId="478"/>
          <ac:spMkLst>
            <pc:docMk/>
            <pc:sldMk cId="0" sldId="352"/>
            <ac:spMk id="6" creationId="{00000000-0000-0000-0000-000000000000}"/>
          </ac:spMkLst>
        </pc:spChg>
        <pc:spChg chg="add del mod">
          <ac:chgData name="Pau Fonseca i Casas" userId="b06cb2e2-9098-4f4d-9da9-ecfaf06d584d" providerId="ADAL" clId="{64289E6C-F510-49FC-A51C-AA0BE94D2C60}" dt="2019-03-18T20:50:16.518" v="179"/>
          <ac:spMkLst>
            <pc:docMk/>
            <pc:sldMk cId="0" sldId="352"/>
            <ac:spMk id="7" creationId="{4F5F7E31-9946-4857-B23E-693F37290AC1}"/>
          </ac:spMkLst>
        </pc:spChg>
        <pc:spChg chg="add mod">
          <ac:chgData name="Pau Fonseca i Casas" userId="b06cb2e2-9098-4f4d-9da9-ecfaf06d584d" providerId="ADAL" clId="{64289E6C-F510-49FC-A51C-AA0BE94D2C60}" dt="2019-03-18T22:10:07.423" v="199"/>
          <ac:spMkLst>
            <pc:docMk/>
            <pc:sldMk cId="0" sldId="352"/>
            <ac:spMk id="8" creationId="{31EE4063-C144-4E96-B7F3-A3762EB3F1E5}"/>
          </ac:spMkLst>
        </pc:spChg>
      </pc:sldChg>
      <pc:sldChg chg="addSp delSp modSp">
        <pc:chgData name="Pau Fonseca i Casas" userId="b06cb2e2-9098-4f4d-9da9-ecfaf06d584d" providerId="ADAL" clId="{64289E6C-F510-49FC-A51C-AA0BE94D2C60}" dt="2019-03-18T22:12:43.417" v="213" actId="1076"/>
        <pc:sldMkLst>
          <pc:docMk/>
          <pc:sldMk cId="0" sldId="353"/>
        </pc:sldMkLst>
        <pc:spChg chg="del mod">
          <ac:chgData name="Pau Fonseca i Casas" userId="b06cb2e2-9098-4f4d-9da9-ecfaf06d584d" providerId="ADAL" clId="{64289E6C-F510-49FC-A51C-AA0BE94D2C60}" dt="2019-03-18T22:12:05.141" v="210" actId="478"/>
          <ac:spMkLst>
            <pc:docMk/>
            <pc:sldMk cId="0" sldId="353"/>
            <ac:spMk id="3" creationId="{00000000-0000-0000-0000-000000000000}"/>
          </ac:spMkLst>
        </pc:spChg>
        <pc:spChg chg="del mod">
          <ac:chgData name="Pau Fonseca i Casas" userId="b06cb2e2-9098-4f4d-9da9-ecfaf06d584d" providerId="ADAL" clId="{64289E6C-F510-49FC-A51C-AA0BE94D2C60}" dt="2019-03-18T22:12:01.380" v="209" actId="478"/>
          <ac:spMkLst>
            <pc:docMk/>
            <pc:sldMk cId="0" sldId="353"/>
            <ac:spMk id="4" creationId="{00000000-0000-0000-0000-000000000000}"/>
          </ac:spMkLst>
        </pc:spChg>
        <pc:spChg chg="mod">
          <ac:chgData name="Pau Fonseca i Casas" userId="b06cb2e2-9098-4f4d-9da9-ecfaf06d584d" providerId="ADAL" clId="{64289E6C-F510-49FC-A51C-AA0BE94D2C60}" dt="2019-03-18T22:12:43.417" v="213" actId="1076"/>
          <ac:spMkLst>
            <pc:docMk/>
            <pc:sldMk cId="0" sldId="353"/>
            <ac:spMk id="5" creationId="{00000000-0000-0000-0000-000000000000}"/>
          </ac:spMkLst>
        </pc:spChg>
        <pc:spChg chg="mod">
          <ac:chgData name="Pau Fonseca i Casas" userId="b06cb2e2-9098-4f4d-9da9-ecfaf06d584d" providerId="ADAL" clId="{64289E6C-F510-49FC-A51C-AA0BE94D2C60}" dt="2019-03-18T22:12:19.653" v="212" actId="1076"/>
          <ac:spMkLst>
            <pc:docMk/>
            <pc:sldMk cId="0" sldId="353"/>
            <ac:spMk id="6" creationId="{00000000-0000-0000-0000-000000000000}"/>
          </ac:spMkLst>
        </pc:spChg>
        <pc:spChg chg="del">
          <ac:chgData name="Pau Fonseca i Casas" userId="b06cb2e2-9098-4f4d-9da9-ecfaf06d584d" providerId="ADAL" clId="{64289E6C-F510-49FC-A51C-AA0BE94D2C60}" dt="2019-03-18T20:49:04.021" v="173" actId="478"/>
          <ac:spMkLst>
            <pc:docMk/>
            <pc:sldMk cId="0" sldId="353"/>
            <ac:spMk id="7" creationId="{00000000-0000-0000-0000-000000000000}"/>
          </ac:spMkLst>
        </pc:spChg>
        <pc:spChg chg="add del mod">
          <ac:chgData name="Pau Fonseca i Casas" userId="b06cb2e2-9098-4f4d-9da9-ecfaf06d584d" providerId="ADAL" clId="{64289E6C-F510-49FC-A51C-AA0BE94D2C60}" dt="2019-03-18T20:50:46.749" v="181"/>
          <ac:spMkLst>
            <pc:docMk/>
            <pc:sldMk cId="0" sldId="353"/>
            <ac:spMk id="9" creationId="{4B7AAC62-91AE-45F6-B71E-6BE06DE1C82B}"/>
          </ac:spMkLst>
        </pc:spChg>
        <pc:spChg chg="add mod">
          <ac:chgData name="Pau Fonseca i Casas" userId="b06cb2e2-9098-4f4d-9da9-ecfaf06d584d" providerId="ADAL" clId="{64289E6C-F510-49FC-A51C-AA0BE94D2C60}" dt="2019-03-18T22:11:53.822" v="208"/>
          <ac:spMkLst>
            <pc:docMk/>
            <pc:sldMk cId="0" sldId="353"/>
            <ac:spMk id="10" creationId="{C2AF41CB-1ECC-4644-AEA4-05A98902C896}"/>
          </ac:spMkLst>
        </pc:spChg>
      </pc:sldChg>
      <pc:sldChg chg="delSp modSp add">
        <pc:chgData name="Pau Fonseca i Casas" userId="b06cb2e2-9098-4f4d-9da9-ecfaf06d584d" providerId="ADAL" clId="{64289E6C-F510-49FC-A51C-AA0BE94D2C60}" dt="2019-03-18T22:25:14.406" v="257" actId="478"/>
        <pc:sldMkLst>
          <pc:docMk/>
          <pc:sldMk cId="3951258373" sldId="354"/>
        </pc:sldMkLst>
        <pc:spChg chg="mod">
          <ac:chgData name="Pau Fonseca i Casas" userId="b06cb2e2-9098-4f4d-9da9-ecfaf06d584d" providerId="ADAL" clId="{64289E6C-F510-49FC-A51C-AA0BE94D2C60}" dt="2019-03-18T22:24:48.394" v="255" actId="790"/>
          <ac:spMkLst>
            <pc:docMk/>
            <pc:sldMk cId="3951258373" sldId="354"/>
            <ac:spMk id="2" creationId="{4FE72F2B-8E4B-481B-8052-D108944CECD1}"/>
          </ac:spMkLst>
        </pc:spChg>
        <pc:spChg chg="del mod">
          <ac:chgData name="Pau Fonseca i Casas" userId="b06cb2e2-9098-4f4d-9da9-ecfaf06d584d" providerId="ADAL" clId="{64289E6C-F510-49FC-A51C-AA0BE94D2C60}" dt="2019-03-18T22:25:14.406" v="257" actId="478"/>
          <ac:spMkLst>
            <pc:docMk/>
            <pc:sldMk cId="3951258373" sldId="354"/>
            <ac:spMk id="3" creationId="{9E41D54E-2258-4D65-9798-FD82E453917A}"/>
          </ac:spMkLst>
        </pc:spChg>
        <pc:spChg chg="mod">
          <ac:chgData name="Pau Fonseca i Casas" userId="b06cb2e2-9098-4f4d-9da9-ecfaf06d584d" providerId="ADAL" clId="{64289E6C-F510-49FC-A51C-AA0BE94D2C60}" dt="2019-03-18T22:25:03.642" v="256"/>
          <ac:spMkLst>
            <pc:docMk/>
            <pc:sldMk cId="3951258373" sldId="354"/>
            <ac:spMk id="4" creationId="{CFAF32FF-9012-46AE-B9C8-FDB929760BBB}"/>
          </ac:spMkLst>
        </pc:spChg>
      </pc:sldChg>
    </pc:docChg>
  </pc:docChgLst>
  <pc:docChgLst>
    <pc:chgData name="Pau Fonseca i Casas" userId="b06cb2e2-9098-4f4d-9da9-ecfaf06d584d" providerId="ADAL" clId="{1FDFEA45-A516-4853-B695-124036BE8D9A}"/>
    <pc:docChg chg="undo custSel addSld modSld">
      <pc:chgData name="Pau Fonseca i Casas" userId="b06cb2e2-9098-4f4d-9da9-ecfaf06d584d" providerId="ADAL" clId="{1FDFEA45-A516-4853-B695-124036BE8D9A}" dt="2019-05-11T17:28:15.531" v="24" actId="1076"/>
      <pc:docMkLst>
        <pc:docMk/>
      </pc:docMkLst>
      <pc:sldChg chg="addSp delSp modSp add">
        <pc:chgData name="Pau Fonseca i Casas" userId="b06cb2e2-9098-4f4d-9da9-ecfaf06d584d" providerId="ADAL" clId="{1FDFEA45-A516-4853-B695-124036BE8D9A}" dt="2019-05-11T17:28:15.531" v="24" actId="1076"/>
        <pc:sldMkLst>
          <pc:docMk/>
          <pc:sldMk cId="3726924777" sldId="355"/>
        </pc:sldMkLst>
        <pc:spChg chg="mod">
          <ac:chgData name="Pau Fonseca i Casas" userId="b06cb2e2-9098-4f4d-9da9-ecfaf06d584d" providerId="ADAL" clId="{1FDFEA45-A516-4853-B695-124036BE8D9A}" dt="2019-05-11T17:23:24.095" v="6" actId="20577"/>
          <ac:spMkLst>
            <pc:docMk/>
            <pc:sldMk cId="3726924777" sldId="355"/>
            <ac:spMk id="2" creationId="{1E3512F7-04D9-4E49-901D-ACE8C8152D48}"/>
          </ac:spMkLst>
        </pc:spChg>
        <pc:spChg chg="mod">
          <ac:chgData name="Pau Fonseca i Casas" userId="b06cb2e2-9098-4f4d-9da9-ecfaf06d584d" providerId="ADAL" clId="{1FDFEA45-A516-4853-B695-124036BE8D9A}" dt="2019-05-11T17:23:21.497" v="1" actId="27636"/>
          <ac:spMkLst>
            <pc:docMk/>
            <pc:sldMk cId="3726924777" sldId="355"/>
            <ac:spMk id="3" creationId="{72AEA901-7DF2-449C-B6EF-A85CD034F9EB}"/>
          </ac:spMkLst>
        </pc:spChg>
        <pc:spChg chg="add mod">
          <ac:chgData name="Pau Fonseca i Casas" userId="b06cb2e2-9098-4f4d-9da9-ecfaf06d584d" providerId="ADAL" clId="{1FDFEA45-A516-4853-B695-124036BE8D9A}" dt="2019-05-11T17:28:15.531" v="24" actId="1076"/>
          <ac:spMkLst>
            <pc:docMk/>
            <pc:sldMk cId="3726924777" sldId="355"/>
            <ac:spMk id="7" creationId="{70423017-DC52-4955-9B0A-E1A1192B9F06}"/>
          </ac:spMkLst>
        </pc:spChg>
        <pc:picChg chg="add del mod modCrop">
          <ac:chgData name="Pau Fonseca i Casas" userId="b06cb2e2-9098-4f4d-9da9-ecfaf06d584d" providerId="ADAL" clId="{1FDFEA45-A516-4853-B695-124036BE8D9A}" dt="2019-05-11T17:24:06.420" v="11" actId="478"/>
          <ac:picMkLst>
            <pc:docMk/>
            <pc:sldMk cId="3726924777" sldId="355"/>
            <ac:picMk id="5" creationId="{E68457C3-9F30-4EDB-ABFF-2D4162A3C717}"/>
          </ac:picMkLst>
        </pc:picChg>
        <pc:picChg chg="add mod">
          <ac:chgData name="Pau Fonseca i Casas" userId="b06cb2e2-9098-4f4d-9da9-ecfaf06d584d" providerId="ADAL" clId="{1FDFEA45-A516-4853-B695-124036BE8D9A}" dt="2019-05-11T17:24:09.619" v="13" actId="1076"/>
          <ac:picMkLst>
            <pc:docMk/>
            <pc:sldMk cId="3726924777" sldId="355"/>
            <ac:picMk id="6" creationId="{B62761BD-64B6-4FAD-B5E0-F711982194F2}"/>
          </ac:picMkLst>
        </pc:picChg>
      </pc:sldChg>
    </pc:docChg>
  </pc:docChgLst>
  <pc:docChgLst>
    <pc:chgData name="Pau Fonseca i Casas" userId="b06cb2e2-9098-4f4d-9da9-ecfaf06d584d" providerId="ADAL" clId="{4957217A-46D5-47EA-9208-076526724017}"/>
    <pc:docChg chg="custSel addSld modSld">
      <pc:chgData name="Pau Fonseca i Casas" userId="b06cb2e2-9098-4f4d-9da9-ecfaf06d584d" providerId="ADAL" clId="{4957217A-46D5-47EA-9208-076526724017}" dt="2019-12-26T09:41:16.056" v="60"/>
      <pc:docMkLst>
        <pc:docMk/>
      </pc:docMkLst>
      <pc:sldChg chg="delSp modSp add">
        <pc:chgData name="Pau Fonseca i Casas" userId="b06cb2e2-9098-4f4d-9da9-ecfaf06d584d" providerId="ADAL" clId="{4957217A-46D5-47EA-9208-076526724017}" dt="2019-12-26T09:39:34.536" v="18" actId="27636"/>
        <pc:sldMkLst>
          <pc:docMk/>
          <pc:sldMk cId="1998960932" sldId="356"/>
        </pc:sldMkLst>
        <pc:spChg chg="mod">
          <ac:chgData name="Pau Fonseca i Casas" userId="b06cb2e2-9098-4f4d-9da9-ecfaf06d584d" providerId="ADAL" clId="{4957217A-46D5-47EA-9208-076526724017}" dt="2019-12-26T09:39:09.581" v="6" actId="27636"/>
          <ac:spMkLst>
            <pc:docMk/>
            <pc:sldMk cId="1998960932" sldId="356"/>
            <ac:spMk id="2" creationId="{395C4AED-81B4-4F81-8905-A5CC94F66E66}"/>
          </ac:spMkLst>
        </pc:spChg>
        <pc:spChg chg="del mod">
          <ac:chgData name="Pau Fonseca i Casas" userId="b06cb2e2-9098-4f4d-9da9-ecfaf06d584d" providerId="ADAL" clId="{4957217A-46D5-47EA-9208-076526724017}" dt="2019-12-26T09:38:55.550" v="2" actId="478"/>
          <ac:spMkLst>
            <pc:docMk/>
            <pc:sldMk cId="1998960932" sldId="356"/>
            <ac:spMk id="3" creationId="{9FB37B26-A9FE-4076-889E-923F2B7870EA}"/>
          </ac:spMkLst>
        </pc:spChg>
        <pc:spChg chg="mod">
          <ac:chgData name="Pau Fonseca i Casas" userId="b06cb2e2-9098-4f4d-9da9-ecfaf06d584d" providerId="ADAL" clId="{4957217A-46D5-47EA-9208-076526724017}" dt="2019-12-26T09:39:34.536" v="18" actId="27636"/>
          <ac:spMkLst>
            <pc:docMk/>
            <pc:sldMk cId="1998960932" sldId="356"/>
            <ac:spMk id="4" creationId="{57BDBB99-11E3-4985-8813-6FD5D4EC7C9D}"/>
          </ac:spMkLst>
        </pc:spChg>
      </pc:sldChg>
      <pc:sldChg chg="delSp modSp add">
        <pc:chgData name="Pau Fonseca i Casas" userId="b06cb2e2-9098-4f4d-9da9-ecfaf06d584d" providerId="ADAL" clId="{4957217A-46D5-47EA-9208-076526724017}" dt="2019-12-26T09:41:16.056" v="60"/>
        <pc:sldMkLst>
          <pc:docMk/>
          <pc:sldMk cId="808584320" sldId="357"/>
        </pc:sldMkLst>
        <pc:spChg chg="mod">
          <ac:chgData name="Pau Fonseca i Casas" userId="b06cb2e2-9098-4f4d-9da9-ecfaf06d584d" providerId="ADAL" clId="{4957217A-46D5-47EA-9208-076526724017}" dt="2019-12-26T09:40:03.670" v="55" actId="20577"/>
          <ac:spMkLst>
            <pc:docMk/>
            <pc:sldMk cId="808584320" sldId="357"/>
            <ac:spMk id="2" creationId="{9F083528-6B1F-4ED6-A258-6B03C766EF59}"/>
          </ac:spMkLst>
        </pc:spChg>
        <pc:spChg chg="del mod">
          <ac:chgData name="Pau Fonseca i Casas" userId="b06cb2e2-9098-4f4d-9da9-ecfaf06d584d" providerId="ADAL" clId="{4957217A-46D5-47EA-9208-076526724017}" dt="2019-12-26T09:40:08.282" v="56" actId="478"/>
          <ac:spMkLst>
            <pc:docMk/>
            <pc:sldMk cId="808584320" sldId="357"/>
            <ac:spMk id="3" creationId="{DA7BB347-FB49-4D97-94AC-5B003157BA85}"/>
          </ac:spMkLst>
        </pc:spChg>
        <pc:spChg chg="mod">
          <ac:chgData name="Pau Fonseca i Casas" userId="b06cb2e2-9098-4f4d-9da9-ecfaf06d584d" providerId="ADAL" clId="{4957217A-46D5-47EA-9208-076526724017}" dt="2019-12-26T09:41:16.056" v="60"/>
          <ac:spMkLst>
            <pc:docMk/>
            <pc:sldMk cId="808584320" sldId="357"/>
            <ac:spMk id="4" creationId="{CEA0264E-162A-44B5-B518-B25AF6A3977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dirty="0" smtClean="0"/>
            </a:lvl1pPr>
          </a:lstStyle>
          <a:p>
            <a:pPr>
              <a:defRPr/>
            </a:pPr>
            <a:endParaRPr lang="en-US"/>
          </a:p>
        </p:txBody>
      </p:sp>
      <p:sp>
        <p:nvSpPr>
          <p:cNvPr id="6147" name="Rectangle 3"/>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fld id="{D565666B-6DF0-4E2D-906A-CC3377FF6ADF}" type="datetime4">
              <a:rPr lang="en-US"/>
              <a:pPr>
                <a:defRPr/>
              </a:pPr>
              <a:t>March 16, 2020</a:t>
            </a:fld>
            <a:endParaRPr lang="en-US" dirty="0"/>
          </a:p>
        </p:txBody>
      </p:sp>
      <p:sp>
        <p:nvSpPr>
          <p:cNvPr id="6148" name="Rectangle 4"/>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dirty="0" smtClean="0"/>
            </a:lvl1pPr>
          </a:lstStyle>
          <a:p>
            <a:pPr>
              <a:defRPr/>
            </a:pPr>
            <a:endParaRPr lang="en-US"/>
          </a:p>
        </p:txBody>
      </p:sp>
      <p:sp>
        <p:nvSpPr>
          <p:cNvPr id="6149" name="Rectangle 5"/>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289E428-D789-4D87-B152-5841C1F581C0}" type="slidenum">
              <a:rPr lang="en-US"/>
              <a:pPr/>
              <a:t>‹Nº›</a:t>
            </a:fld>
            <a:endParaRPr lang="en-US"/>
          </a:p>
        </p:txBody>
      </p:sp>
    </p:spTree>
    <p:extLst>
      <p:ext uri="{BB962C8B-B14F-4D97-AF65-F5344CB8AC3E}">
        <p14:creationId xmlns:p14="http://schemas.microsoft.com/office/powerpoint/2010/main" val="33366520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dirty="0" smtClean="0"/>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dirty="0" smtClean="0"/>
            </a:lvl1pPr>
          </a:lstStyle>
          <a:p>
            <a:pPr>
              <a:defRPr/>
            </a:pPr>
            <a:endParaRPr lang="en-US"/>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dirty="0" smtClean="0"/>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C0D1FEB-921D-47BD-B84D-89CAB0992CE1}" type="slidenum">
              <a:rPr lang="en-US"/>
              <a:pPr/>
              <a:t>‹Nº›</a:t>
            </a:fld>
            <a:endParaRPr lang="en-US"/>
          </a:p>
        </p:txBody>
      </p:sp>
    </p:spTree>
    <p:extLst>
      <p:ext uri="{BB962C8B-B14F-4D97-AF65-F5344CB8AC3E}">
        <p14:creationId xmlns:p14="http://schemas.microsoft.com/office/powerpoint/2010/main" val="1508497306"/>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a:noFill/>
        </p:spPr>
        <p:txBody>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pPr algn="l"/>
            <a:r>
              <a:rPr lang="en-US" sz="1200"/>
              <a:t>Keller: Stats for Mgmt &amp; Econ, 7th Ed</a:t>
            </a:r>
          </a:p>
        </p:txBody>
      </p:sp>
      <p:sp>
        <p:nvSpPr>
          <p:cNvPr id="6147" name="Rectangle 3"/>
          <p:cNvSpPr>
            <a:spLocks noGrp="1" noChangeArrowheads="1"/>
          </p:cNvSpPr>
          <p:nvPr>
            <p:ph type="dt" sz="quarter" idx="1"/>
          </p:nvPr>
        </p:nvSpPr>
        <p:spPr>
          <a:noFill/>
        </p:spPr>
        <p:txBody>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pPr algn="r"/>
            <a:fld id="{0450672A-2844-4776-AB9F-4FFC1EA743C0}" type="datetime4">
              <a:rPr lang="en-US" sz="1200"/>
              <a:pPr algn="r"/>
              <a:t>March 16, 2020</a:t>
            </a:fld>
            <a:endParaRPr lang="en-US" sz="1200"/>
          </a:p>
        </p:txBody>
      </p:sp>
      <p:sp>
        <p:nvSpPr>
          <p:cNvPr id="6148" name="Rectangle 6"/>
          <p:cNvSpPr>
            <a:spLocks noGrp="1" noChangeArrowheads="1"/>
          </p:cNvSpPr>
          <p:nvPr>
            <p:ph type="ftr" sz="quarter" idx="4"/>
          </p:nvPr>
        </p:nvSpPr>
        <p:spPr>
          <a:noFill/>
        </p:spPr>
        <p:txBody>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pPr algn="l"/>
            <a:r>
              <a:rPr lang="en-US" sz="1200"/>
              <a:t>Copyright © 2006 Brooks/Cole, a division of Thomson Learning, Inc.</a:t>
            </a:r>
          </a:p>
        </p:txBody>
      </p:sp>
      <p:sp>
        <p:nvSpPr>
          <p:cNvPr id="6149" name="Rectangle 7"/>
          <p:cNvSpPr>
            <a:spLocks noGrp="1" noChangeArrowheads="1"/>
          </p:cNvSpPr>
          <p:nvPr>
            <p:ph type="sldNum" sz="quarter" idx="5"/>
          </p:nvPr>
        </p:nvSpPr>
        <p:spPr>
          <a:noFill/>
        </p:spPr>
        <p:txBody>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pPr algn="r"/>
            <a:fld id="{14E60230-2CC8-4193-8D49-4B887F6D64C6}" type="slidenum">
              <a:rPr lang="en-US" sz="1200"/>
              <a:pPr algn="r"/>
              <a:t>1</a:t>
            </a:fld>
            <a:endParaRPr lang="en-US" sz="1200"/>
          </a:p>
        </p:txBody>
      </p:sp>
      <p:sp>
        <p:nvSpPr>
          <p:cNvPr id="6150" name="Rectangle 1026"/>
          <p:cNvSpPr>
            <a:spLocks noGrp="1" noRot="1" noChangeAspect="1" noChangeArrowheads="1" noTextEdit="1"/>
          </p:cNvSpPr>
          <p:nvPr>
            <p:ph type="sldImg"/>
          </p:nvPr>
        </p:nvSpPr>
        <p:spPr>
          <a:ln/>
        </p:spPr>
      </p:sp>
      <p:sp>
        <p:nvSpPr>
          <p:cNvPr id="6151" name="Rectangle 1027"/>
          <p:cNvSpPr>
            <a:spLocks noGrp="1" noChangeArrowheads="1"/>
          </p:cNvSpPr>
          <p:nvPr>
            <p:ph type="body" idx="1"/>
          </p:nvPr>
        </p:nvSpPr>
        <p:spPr>
          <a:noFill/>
        </p:spPr>
        <p:txBody>
          <a:bodyPr/>
          <a:lstStyle/>
          <a:p>
            <a:pPr eaLnBrk="1" hangingPunct="1"/>
            <a:endParaRPr lang="ca-ES"/>
          </a:p>
        </p:txBody>
      </p:sp>
    </p:spTree>
    <p:extLst>
      <p:ext uri="{BB962C8B-B14F-4D97-AF65-F5344CB8AC3E}">
        <p14:creationId xmlns:p14="http://schemas.microsoft.com/office/powerpoint/2010/main" val="129108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tr-TR" dirty="0"/>
          </a:p>
        </p:txBody>
      </p:sp>
      <p:sp>
        <p:nvSpPr>
          <p:cNvPr id="4" name="Marcador de encabezado 3"/>
          <p:cNvSpPr>
            <a:spLocks noGrp="1"/>
          </p:cNvSpPr>
          <p:nvPr>
            <p:ph type="hdr" sz="quarter"/>
          </p:nvPr>
        </p:nvSpPr>
        <p:spPr/>
        <p:txBody>
          <a:bodyPr/>
          <a:lstStyle/>
          <a:p>
            <a:pPr>
              <a:defRPr/>
            </a:pPr>
            <a:endParaRPr lang="en-US"/>
          </a:p>
        </p:txBody>
      </p:sp>
      <p:sp>
        <p:nvSpPr>
          <p:cNvPr id="5" name="Marcador de fecha 4"/>
          <p:cNvSpPr>
            <a:spLocks noGrp="1"/>
          </p:cNvSpPr>
          <p:nvPr>
            <p:ph type="dt" idx="1"/>
          </p:nvPr>
        </p:nvSpPr>
        <p:spPr/>
        <p:txBody>
          <a:bodyPr/>
          <a:lstStyle/>
          <a:p>
            <a:pPr>
              <a:defRPr/>
            </a:pPr>
            <a:endParaRPr lang="en-US"/>
          </a:p>
        </p:txBody>
      </p:sp>
      <p:sp>
        <p:nvSpPr>
          <p:cNvPr id="6" name="Marcador de pie de página 5"/>
          <p:cNvSpPr>
            <a:spLocks noGrp="1"/>
          </p:cNvSpPr>
          <p:nvPr>
            <p:ph type="ftr" sz="quarter" idx="4"/>
          </p:nvPr>
        </p:nvSpPr>
        <p:spPr/>
        <p:txBody>
          <a:bodyPr/>
          <a:lstStyle/>
          <a:p>
            <a:pPr>
              <a:defRPr/>
            </a:pPr>
            <a:endParaRPr lang="en-US"/>
          </a:p>
        </p:txBody>
      </p:sp>
      <p:sp>
        <p:nvSpPr>
          <p:cNvPr id="7" name="Marcador de número de diapositiva 6"/>
          <p:cNvSpPr>
            <a:spLocks noGrp="1"/>
          </p:cNvSpPr>
          <p:nvPr>
            <p:ph type="sldNum" sz="quarter" idx="5"/>
          </p:nvPr>
        </p:nvSpPr>
        <p:spPr/>
        <p:txBody>
          <a:bodyPr/>
          <a:lstStyle/>
          <a:p>
            <a:fld id="{1C0D1FEB-921D-47BD-B84D-89CAB0992CE1}" type="slidenum">
              <a:rPr lang="en-US" smtClean="0"/>
              <a:pPr/>
              <a:t>2</a:t>
            </a:fld>
            <a:endParaRPr lang="en-US"/>
          </a:p>
        </p:txBody>
      </p:sp>
    </p:spTree>
    <p:extLst>
      <p:ext uri="{BB962C8B-B14F-4D97-AF65-F5344CB8AC3E}">
        <p14:creationId xmlns:p14="http://schemas.microsoft.com/office/powerpoint/2010/main" val="3915147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Covariance, The reason the sample covariance matrix has 1/N − 1in the denominator rather than N is essentially that the population mean E(X) is not known and is replaced by the sample mean X ¯. If the population mean E(X) is known, the analogous unbiased estimate is given by 1/N. See Bessel’s correction for more info.</a:t>
            </a:r>
          </a:p>
          <a:p>
            <a:endParaRPr lang="ca-ES" dirty="0"/>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
        <p:nvSpPr>
          <p:cNvPr id="7" name="Slide Number Placeholder 6"/>
          <p:cNvSpPr>
            <a:spLocks noGrp="1"/>
          </p:cNvSpPr>
          <p:nvPr>
            <p:ph type="sldNum" sz="quarter" idx="13"/>
          </p:nvPr>
        </p:nvSpPr>
        <p:spPr/>
        <p:txBody>
          <a:bodyPr/>
          <a:lstStyle/>
          <a:p>
            <a:fld id="{1C0D1FEB-921D-47BD-B84D-89CAB0992CE1}" type="slidenum">
              <a:rPr lang="en-US" smtClean="0"/>
              <a:pPr/>
              <a:t>21</a:t>
            </a:fld>
            <a:endParaRPr lang="en-US"/>
          </a:p>
        </p:txBody>
      </p:sp>
    </p:spTree>
    <p:extLst>
      <p:ext uri="{BB962C8B-B14F-4D97-AF65-F5344CB8AC3E}">
        <p14:creationId xmlns:p14="http://schemas.microsoft.com/office/powerpoint/2010/main" val="1656049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with Error this is calculated from y -</a:t>
            </a:r>
            <a:r>
              <a:rPr lang="en-US" dirty="0" err="1"/>
              <a:t>y_hat</a:t>
            </a:r>
            <a:r>
              <a:rPr lang="en-US" dirty="0"/>
              <a:t> and since </a:t>
            </a:r>
            <a:r>
              <a:rPr lang="en-US" dirty="0" err="1"/>
              <a:t>y_hat</a:t>
            </a:r>
            <a:r>
              <a:rPr lang="en-US" dirty="0"/>
              <a:t> is based on 2 estimated/calculated </a:t>
            </a:r>
            <a:r>
              <a:rPr lang="en-US" dirty="0" err="1"/>
              <a:t>paramaters</a:t>
            </a:r>
            <a:r>
              <a:rPr lang="en-US" dirty="0"/>
              <a:t> from the data 2 degrees of freedom are lost so my reasoning which gives the correct numerical answer n-2 seems correct.</a:t>
            </a:r>
          </a:p>
        </p:txBody>
      </p:sp>
      <p:sp>
        <p:nvSpPr>
          <p:cNvPr id="4" name="Header Placeholder 3"/>
          <p:cNvSpPr>
            <a:spLocks noGrp="1"/>
          </p:cNvSpPr>
          <p:nvPr>
            <p:ph type="hdr" sz="quarter" idx="10"/>
          </p:nvPr>
        </p:nvSpPr>
        <p:spPr/>
        <p:txBody>
          <a:bodyPr/>
          <a:lstStyle/>
          <a:p>
            <a:pPr>
              <a:defRPr/>
            </a:pPr>
            <a:endParaRPr lang="en-US"/>
          </a:p>
        </p:txBody>
      </p:sp>
      <p:sp>
        <p:nvSpPr>
          <p:cNvPr id="5" name="Date Placeholder 4"/>
          <p:cNvSpPr>
            <a:spLocks noGrp="1"/>
          </p:cNvSpPr>
          <p:nvPr>
            <p:ph type="dt"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
        <p:nvSpPr>
          <p:cNvPr id="7" name="Slide Number Placeholder 6"/>
          <p:cNvSpPr>
            <a:spLocks noGrp="1"/>
          </p:cNvSpPr>
          <p:nvPr>
            <p:ph type="sldNum" sz="quarter" idx="13"/>
          </p:nvPr>
        </p:nvSpPr>
        <p:spPr/>
        <p:txBody>
          <a:bodyPr/>
          <a:lstStyle/>
          <a:p>
            <a:fld id="{1C0D1FEB-921D-47BD-B84D-89CAB0992CE1}" type="slidenum">
              <a:rPr lang="en-US" smtClean="0"/>
              <a:pPr/>
              <a:t>32</a:t>
            </a:fld>
            <a:endParaRPr lang="en-US"/>
          </a:p>
        </p:txBody>
      </p:sp>
    </p:spTree>
    <p:extLst>
      <p:ext uri="{BB962C8B-B14F-4D97-AF65-F5344CB8AC3E}">
        <p14:creationId xmlns:p14="http://schemas.microsoft.com/office/powerpoint/2010/main" val="889895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major difference between R-squared and the adjusted R-squared is that R-squared supposes that every independent variable in the model explains the variation in the dependent variable. It gives the percentage of explained variation as if all independent variables in the model affect the dependent variable. Adjusted R-squared, on the other hand, gives the percentage of variation explained by only those independent variables that in reality affect the dependent variable. R-squared cannot verify whether the coefficient ballpark figure and its predictions are prejudiced. It also does not show if a regression model is satisfactory; it can show an R-squared figure for a good model or a high R-squared figure for a model that doesn’t fit.</a:t>
            </a:r>
          </a:p>
          <a:p>
            <a:endParaRPr lang="en-US" dirty="0"/>
          </a:p>
          <a:p>
            <a:r>
              <a:rPr lang="en-US" dirty="0"/>
              <a:t>[R-Squared is often used with linear regressions to help predict stock price movements, but it's just one of many technical indicators that traders should have in their arsenals. Investopedia's Technical Analysis course provides a comprehensive overview of technical indicators and chart patterns with over five hours of on-demand video. You will learn all of the most popular techniques and how to use them in real-life markets to maximize risk-adjusted returns.]</a:t>
            </a:r>
          </a:p>
          <a:p>
            <a:endParaRPr lang="en-US" dirty="0"/>
          </a:p>
          <a:p>
            <a:r>
              <a:rPr lang="en-US" dirty="0"/>
              <a:t>The adjusted R-squared compares the descriptive power of regression models that include diverse numbers of predictors. Every predictor added to a model increases R-squared and never decreases it. Thus, a model with more terms may seem to have a better fit just for the fact that it has more terms, while the adjusted R-squared compensates for the addition of variables and only increases if the new term enhances the model above what would be obtained by probability and decreases when a predictor enhances the model less than what is predicted by chance. In an overfitting condition, an incorrectly high value of R-squared, which leads to a decreased ability to predict, is obtained. This is not the case with the adjusted R-squared.</a:t>
            </a:r>
          </a:p>
          <a:p>
            <a:endParaRPr lang="en-US" dirty="0"/>
          </a:p>
          <a:p>
            <a:r>
              <a:rPr lang="en-US" dirty="0"/>
              <a:t>The adjusted R-squared is a modified version of R-squared for the number of predictors in a model. The adjusted R-squared can be negative, but isn't always, while an R-squared value is between 0 and 100 and shows the linear relationship in the sample of data even when there is no basic relationship. The adjusted R-squared is the best estimate of the degree of relationship in the basic population. To show correlation of models with R-squared, pick the model with the highest limit, but the best and easiest way to compare models is to select one with the smaller adjusted R-squared. Adjusted R-squared is not a typical model for comparing nonlinear models but, instead, multiple linear regressions.</a:t>
            </a:r>
            <a:endParaRPr lang="ca-ES" dirty="0"/>
          </a:p>
        </p:txBody>
      </p:sp>
      <p:sp>
        <p:nvSpPr>
          <p:cNvPr id="4" name="Header Placeholder 3"/>
          <p:cNvSpPr>
            <a:spLocks noGrp="1"/>
          </p:cNvSpPr>
          <p:nvPr>
            <p:ph type="hdr" sz="quarter"/>
          </p:nvPr>
        </p:nvSpPr>
        <p:spPr/>
        <p:txBody>
          <a:bodyPr/>
          <a:lstStyle/>
          <a:p>
            <a:pPr>
              <a:defRPr/>
            </a:pPr>
            <a:endParaRPr lang="en-US"/>
          </a:p>
        </p:txBody>
      </p:sp>
      <p:sp>
        <p:nvSpPr>
          <p:cNvPr id="5" name="Date Placeholder 4"/>
          <p:cNvSpPr>
            <a:spLocks noGrp="1"/>
          </p:cNvSpPr>
          <p:nvPr>
            <p:ph type="dt" idx="1"/>
          </p:nvPr>
        </p:nvSpPr>
        <p:spPr/>
        <p:txBody>
          <a:bodyPr/>
          <a:lstStyle/>
          <a:p>
            <a:pPr>
              <a:defRPr/>
            </a:pPr>
            <a:endParaRPr lang="en-US"/>
          </a:p>
        </p:txBody>
      </p:sp>
      <p:sp>
        <p:nvSpPr>
          <p:cNvPr id="6" name="Footer Placeholder 5"/>
          <p:cNvSpPr>
            <a:spLocks noGrp="1"/>
          </p:cNvSpPr>
          <p:nvPr>
            <p:ph type="ftr" sz="quarter" idx="4"/>
          </p:nvPr>
        </p:nvSpPr>
        <p:spPr/>
        <p:txBody>
          <a:bodyPr/>
          <a:lstStyle/>
          <a:p>
            <a:pPr>
              <a:defRPr/>
            </a:pPr>
            <a:endParaRPr lang="en-US"/>
          </a:p>
        </p:txBody>
      </p:sp>
      <p:sp>
        <p:nvSpPr>
          <p:cNvPr id="7" name="Slide Number Placeholder 6"/>
          <p:cNvSpPr>
            <a:spLocks noGrp="1"/>
          </p:cNvSpPr>
          <p:nvPr>
            <p:ph type="sldNum" sz="quarter" idx="5"/>
          </p:nvPr>
        </p:nvSpPr>
        <p:spPr/>
        <p:txBody>
          <a:bodyPr/>
          <a:lstStyle/>
          <a:p>
            <a:fld id="{1C0D1FEB-921D-47BD-B84D-89CAB0992CE1}" type="slidenum">
              <a:rPr lang="en-US" smtClean="0"/>
              <a:pPr/>
              <a:t>38</a:t>
            </a:fld>
            <a:endParaRPr lang="en-US"/>
          </a:p>
        </p:txBody>
      </p:sp>
    </p:spTree>
    <p:extLst>
      <p:ext uri="{BB962C8B-B14F-4D97-AF65-F5344CB8AC3E}">
        <p14:creationId xmlns:p14="http://schemas.microsoft.com/office/powerpoint/2010/main" val="2493020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a-ES" dirty="0"/>
          </a:p>
        </p:txBody>
      </p:sp>
      <p:sp>
        <p:nvSpPr>
          <p:cNvPr id="4" name="Header Placeholder 3"/>
          <p:cNvSpPr>
            <a:spLocks noGrp="1"/>
          </p:cNvSpPr>
          <p:nvPr>
            <p:ph type="hdr" sz="quarter"/>
          </p:nvPr>
        </p:nvSpPr>
        <p:spPr/>
        <p:txBody>
          <a:bodyPr/>
          <a:lstStyle/>
          <a:p>
            <a:pPr>
              <a:defRPr/>
            </a:pPr>
            <a:endParaRPr lang="en-US"/>
          </a:p>
        </p:txBody>
      </p:sp>
      <p:sp>
        <p:nvSpPr>
          <p:cNvPr id="5" name="Date Placeholder 4"/>
          <p:cNvSpPr>
            <a:spLocks noGrp="1"/>
          </p:cNvSpPr>
          <p:nvPr>
            <p:ph type="dt" idx="1"/>
          </p:nvPr>
        </p:nvSpPr>
        <p:spPr/>
        <p:txBody>
          <a:bodyPr/>
          <a:lstStyle/>
          <a:p>
            <a:pPr>
              <a:defRPr/>
            </a:pPr>
            <a:endParaRPr lang="en-US"/>
          </a:p>
        </p:txBody>
      </p:sp>
      <p:sp>
        <p:nvSpPr>
          <p:cNvPr id="6" name="Footer Placeholder 5"/>
          <p:cNvSpPr>
            <a:spLocks noGrp="1"/>
          </p:cNvSpPr>
          <p:nvPr>
            <p:ph type="ftr" sz="quarter" idx="4"/>
          </p:nvPr>
        </p:nvSpPr>
        <p:spPr/>
        <p:txBody>
          <a:bodyPr/>
          <a:lstStyle/>
          <a:p>
            <a:pPr>
              <a:defRPr/>
            </a:pPr>
            <a:endParaRPr lang="en-US"/>
          </a:p>
        </p:txBody>
      </p:sp>
      <p:sp>
        <p:nvSpPr>
          <p:cNvPr id="7" name="Slide Number Placeholder 6"/>
          <p:cNvSpPr>
            <a:spLocks noGrp="1"/>
          </p:cNvSpPr>
          <p:nvPr>
            <p:ph type="sldNum" sz="quarter" idx="5"/>
          </p:nvPr>
        </p:nvSpPr>
        <p:spPr/>
        <p:txBody>
          <a:bodyPr/>
          <a:lstStyle/>
          <a:p>
            <a:fld id="{1C0D1FEB-921D-47BD-B84D-89CAB0992CE1}" type="slidenum">
              <a:rPr lang="en-US" smtClean="0"/>
              <a:pPr/>
              <a:t>62</a:t>
            </a:fld>
            <a:endParaRPr lang="en-US"/>
          </a:p>
        </p:txBody>
      </p:sp>
    </p:spTree>
    <p:extLst>
      <p:ext uri="{BB962C8B-B14F-4D97-AF65-F5344CB8AC3E}">
        <p14:creationId xmlns:p14="http://schemas.microsoft.com/office/powerpoint/2010/main" val="1270580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a:t>Click to edit Master title style</a:t>
            </a:r>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pPr>
              <a:defRPr/>
            </a:pPr>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pPr>
              <a:defRPr/>
            </a:pPr>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r>
              <a:rPr lang="en-US"/>
              <a:t>17.</a:t>
            </a:r>
            <a:fld id="{851499B1-B973-4B51-B992-110C997BE079}" type="slidenum">
              <a:rPr lang="en-US" smtClean="0"/>
              <a:pPr/>
              <a:t>‹Nº›</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r>
              <a:rPr lang="en-US"/>
              <a:t>17.</a:t>
            </a:r>
            <a:fld id="{545FA298-C16D-4E49-AC27-EB04285A3931}"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pPr>
              <a:defRPr/>
            </a:pPr>
            <a:endParaRPr lang="en-US"/>
          </a:p>
        </p:txBody>
      </p:sp>
      <p:sp>
        <p:nvSpPr>
          <p:cNvPr id="5" name="Footer Placeholder 4"/>
          <p:cNvSpPr>
            <a:spLocks noGrp="1"/>
          </p:cNvSpPr>
          <p:nvPr>
            <p:ph type="ftr" sz="quarter" idx="11"/>
          </p:nvPr>
        </p:nvSpPr>
        <p:spPr>
          <a:xfrm>
            <a:off x="457201" y="6248207"/>
            <a:ext cx="5573483" cy="365125"/>
          </a:xfrm>
        </p:spPr>
        <p:txBody>
          <a:bodyPr/>
          <a:lstStyle/>
          <a:p>
            <a:pPr>
              <a:defRPr/>
            </a:pPr>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r>
              <a:rPr lang="en-US"/>
              <a:t>17.</a:t>
            </a:r>
            <a:fld id="{023A1B72-6AA1-458F-83F1-70910EA640BE}" type="slidenum">
              <a:rPr lang="en-US" smtClean="0"/>
              <a:pPr/>
              <a:t>‹Nº›</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dirty="0"/>
              <a:t>Click to edit Master 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endParaRPr lang="en-US" dirty="0"/>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a:t>Click to edit Master title style</a:t>
            </a:r>
          </a:p>
        </p:txBody>
      </p:sp>
      <p:sp>
        <p:nvSpPr>
          <p:cNvPr id="12" name="Date Placeholder 11"/>
          <p:cNvSpPr>
            <a:spLocks noGrp="1"/>
          </p:cNvSpPr>
          <p:nvPr>
            <p:ph type="dt" sz="half" idx="10"/>
          </p:nvPr>
        </p:nvSpPr>
        <p:spPr/>
        <p:txBody>
          <a:bodyPr/>
          <a:lstStyle/>
          <a:p>
            <a:pPr>
              <a:defRPr/>
            </a:pPr>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endParaRPr lang="en-US" dirty="0"/>
          </a:p>
        </p:txBody>
      </p:sp>
      <p:sp>
        <p:nvSpPr>
          <p:cNvPr id="14" name="Footer Placeholder 13"/>
          <p:cNvSpPr>
            <a:spLocks noGrp="1"/>
          </p:cNvSpPr>
          <p:nvPr>
            <p:ph type="ftr" sz="quarter" idx="12"/>
          </p:nvPr>
        </p:nvSpPr>
        <p:spPr/>
        <p:txBody>
          <a:bodyPr/>
          <a:lstStyle/>
          <a:p>
            <a:pPr>
              <a:defRPr/>
            </a:pPr>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dirty="0"/>
              <a:t>Click to edit Master title style</a:t>
            </a:r>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8" name="Date Placeholder 7"/>
          <p:cNvSpPr>
            <a:spLocks noGrp="1"/>
          </p:cNvSpPr>
          <p:nvPr>
            <p:ph type="dt" sz="half" idx="15"/>
          </p:nvPr>
        </p:nvSpPr>
        <p:spPr/>
        <p:txBody>
          <a:bodyPr rtlCol="0"/>
          <a:lstStyle/>
          <a:p>
            <a:pPr>
              <a:defRPr/>
            </a:pPr>
            <a:endParaRPr lang="en-US"/>
          </a:p>
        </p:txBody>
      </p:sp>
      <p:sp>
        <p:nvSpPr>
          <p:cNvPr id="10" name="Slide Number Placeholder 9"/>
          <p:cNvSpPr>
            <a:spLocks noGrp="1"/>
          </p:cNvSpPr>
          <p:nvPr>
            <p:ph type="sldNum" sz="quarter" idx="16"/>
          </p:nvPr>
        </p:nvSpPr>
        <p:spPr/>
        <p:txBody>
          <a:bodyPr rtlCol="0"/>
          <a:lstStyle/>
          <a:p>
            <a:r>
              <a:rPr lang="en-US"/>
              <a:t>17.</a:t>
            </a:r>
            <a:fld id="{4A18B583-D241-4D31-99AA-4AAF0EB446C0}" type="slidenum">
              <a:rPr lang="en-US" smtClean="0"/>
              <a:pPr/>
              <a:t>‹Nº›</a:t>
            </a:fld>
            <a:endParaRPr lang="en-US"/>
          </a:p>
        </p:txBody>
      </p:sp>
      <p:sp>
        <p:nvSpPr>
          <p:cNvPr id="12" name="Footer Placeholder 11"/>
          <p:cNvSpPr>
            <a:spLocks noGrp="1"/>
          </p:cNvSpPr>
          <p:nvPr>
            <p:ph type="ftr" sz="quarter" idx="17"/>
          </p:nvPr>
        </p:nvSpPr>
        <p:spPr/>
        <p:txBody>
          <a:bodyPr rtlCol="0"/>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a:t>Click to edit Master title style</a:t>
            </a:r>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5"/>
          </p:nvPr>
        </p:nvSpPr>
        <p:spPr/>
        <p:txBody>
          <a:bodyPr rtlCol="0"/>
          <a:lstStyle/>
          <a:p>
            <a:pPr>
              <a:defRPr/>
            </a:pPr>
            <a:endParaRPr lang="en-US"/>
          </a:p>
        </p:txBody>
      </p:sp>
      <p:sp>
        <p:nvSpPr>
          <p:cNvPr id="12" name="Slide Number Placeholder 11"/>
          <p:cNvSpPr>
            <a:spLocks noGrp="1"/>
          </p:cNvSpPr>
          <p:nvPr>
            <p:ph type="sldNum" sz="quarter" idx="16"/>
          </p:nvPr>
        </p:nvSpPr>
        <p:spPr/>
        <p:txBody>
          <a:bodyPr rtlCol="0"/>
          <a:lstStyle/>
          <a:p>
            <a:r>
              <a:rPr lang="en-US"/>
              <a:t>17.</a:t>
            </a:r>
            <a:fld id="{2454B557-56D4-4DF3-8086-6B3FBB5E73EA}" type="slidenum">
              <a:rPr lang="en-US" smtClean="0"/>
              <a:pPr/>
              <a:t>‹Nº›</a:t>
            </a:fld>
            <a:endParaRPr lang="en-US"/>
          </a:p>
        </p:txBody>
      </p:sp>
      <p:sp>
        <p:nvSpPr>
          <p:cNvPr id="14" name="Footer Placeholder 13"/>
          <p:cNvSpPr>
            <a:spLocks noGrp="1"/>
          </p:cNvSpPr>
          <p:nvPr>
            <p:ph type="ftr" sz="quarter" idx="17"/>
          </p:nvPr>
        </p:nvSpPr>
        <p:spPr/>
        <p:txBody>
          <a:bodyPr rtlCol="0"/>
          <a:lstStyle/>
          <a:p>
            <a:pPr>
              <a:defRPr/>
            </a:pPr>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r>
              <a:rPr lang="en-US"/>
              <a:t>17.</a:t>
            </a:r>
            <a:fld id="{ECD8A7FD-E78E-4AE9-AACE-83E8EF53868D}"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r>
              <a:rPr lang="en-US"/>
              <a:t>17.</a:t>
            </a:r>
            <a:fld id="{278640C0-B02C-4BC4-8D35-6F4709BC1CB3}"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a:t>Click to edit Master title style</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r>
              <a:rPr lang="en-US"/>
              <a:t>17.</a:t>
            </a:r>
            <a:fld id="{249D0164-D18E-46DA-9F63-D2EE8383301A}" type="slidenum">
              <a:rPr lang="en-US" smtClean="0"/>
              <a:pPr/>
              <a:t>‹Nº›</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a:t>Click to edit Master title style</a:t>
            </a:r>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pPr>
              <a:defRPr/>
            </a:pPr>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r>
              <a:rPr lang="en-US"/>
              <a:t>17.</a:t>
            </a:r>
            <a:fld id="{6E7B534D-1301-4D9E-BAD6-067633932F03}" type="slidenum">
              <a:rPr lang="en-US" smtClean="0"/>
              <a:pPr/>
              <a:t>‹Nº›</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pPr>
              <a:defRPr/>
            </a:pPr>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pPr>
              <a:defRPr/>
            </a:pPr>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pPr>
              <a:defRPr/>
            </a:pPr>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hyperlink" Target="http://www.stat.tamu.edu/~west/ph/regeye.html"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hyperlink" Target="http://www.ruf.rice.edu/~lane/stat_sim/reg_by_eye/index.html"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6.emf"/><Relationship Id="rId5" Type="http://schemas.openxmlformats.org/officeDocument/2006/relationships/image" Target="../media/image15.png"/><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4.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5.png"/><Relationship Id="rId11" Type="http://schemas.openxmlformats.org/officeDocument/2006/relationships/image" Target="../media/image4.png"/><Relationship Id="rId5" Type="http://schemas.openxmlformats.org/officeDocument/2006/relationships/image" Target="../media/image160.png"/><Relationship Id="rId10" Type="http://schemas.openxmlformats.org/officeDocument/2006/relationships/image" Target="../media/image29.png"/><Relationship Id="rId4" Type="http://schemas.openxmlformats.org/officeDocument/2006/relationships/notesSlide" Target="../notesSlides/notesSlide3.xml"/><Relationship Id="rId9"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image" Target="../media/image26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6.png"/><Relationship Id="rId5" Type="http://schemas.openxmlformats.org/officeDocument/2006/relationships/image" Target="../media/image340.png"/><Relationship Id="rId4"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7.png"/><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4.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4.png"/><Relationship Id="rId5" Type="http://schemas.openxmlformats.org/officeDocument/2006/relationships/image" Target="../media/image42.png"/><Relationship Id="rId4" Type="http://schemas.openxmlformats.org/officeDocument/2006/relationships/notesSlide" Target="../notesSlides/notesSlide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cran.r-project.org/web/packages/tolerance/tolerance.pdf"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4.png"/><Relationship Id="rId4" Type="http://schemas.openxmlformats.org/officeDocument/2006/relationships/image" Target="../media/image47.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hyperlink" Target="https://www.frontiersin.org/articles/10.3389/fams.2015.00012/full" TargetMode="External"/><Relationship Id="rId5" Type="http://schemas.openxmlformats.org/officeDocument/2006/relationships/hyperlink" Target="https://www.researchgate.net/publication/268412346_The_Box-Cox_Transformation_Technique_A_Review" TargetMode="External"/><Relationship Id="rId4" Type="http://schemas.openxmlformats.org/officeDocument/2006/relationships/hyperlink" Target="https://www.statisticshowto.datasciencecentral.com/box-cox-transformation/" TargetMode="Externa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4.png"/><Relationship Id="rId4" Type="http://schemas.openxmlformats.org/officeDocument/2006/relationships/image" Target="../media/image390.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png"/><Relationship Id="rId5" Type="http://schemas.openxmlformats.org/officeDocument/2006/relationships/image" Target="../media/image48.png"/><Relationship Id="rId4" Type="http://schemas.openxmlformats.org/officeDocument/2006/relationships/image" Target="../media/image400.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normAutofit/>
          </a:bodyPr>
          <a:lstStyle/>
          <a:p>
            <a:pPr eaLnBrk="1" hangingPunct="1"/>
            <a:r>
              <a:rPr lang="en-US" b="1" dirty="0"/>
              <a:t>Linear Regression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Regression</a:t>
            </a:r>
          </a:p>
        </p:txBody>
      </p:sp>
      <p:sp>
        <p:nvSpPr>
          <p:cNvPr id="15363" name="Rectangle 3"/>
          <p:cNvSpPr>
            <a:spLocks noGrp="1" noChangeArrowheads="1"/>
          </p:cNvSpPr>
          <p:nvPr>
            <p:ph sz="quarter" idx="1"/>
          </p:nvPr>
        </p:nvSpPr>
        <p:spPr/>
        <p:txBody>
          <a:bodyPr>
            <a:normAutofit fontScale="92500" lnSpcReduction="20000"/>
          </a:bodyPr>
          <a:lstStyle/>
          <a:p>
            <a:r>
              <a:rPr lang="en-US" dirty="0"/>
              <a:t>Model Types… X=size of house, Y=cost of house</a:t>
            </a:r>
          </a:p>
          <a:p>
            <a:r>
              <a:rPr lang="en-US" b="1" dirty="0"/>
              <a:t>Deterministic Model</a:t>
            </a:r>
            <a:r>
              <a:rPr lang="en-US" dirty="0"/>
              <a:t>: an equation or set of equations that allow us to fully determine the value of the dependent variable from the values of the independent variables.</a:t>
            </a:r>
          </a:p>
          <a:p>
            <a:pPr lvl="1"/>
            <a:r>
              <a:rPr lang="es-ES" dirty="0"/>
              <a:t>y = 69 + 0.23x</a:t>
            </a:r>
          </a:p>
          <a:p>
            <a:pPr lvl="1"/>
            <a:r>
              <a:rPr lang="en-US" dirty="0"/>
              <a:t>Area of a circle:  A = </a:t>
            </a:r>
            <a:r>
              <a:rPr lang="en-US" dirty="0">
                <a:sym typeface="Symbol" pitchFamily="18" charset="2"/>
              </a:rPr>
              <a:t>*r2</a:t>
            </a:r>
          </a:p>
          <a:p>
            <a:r>
              <a:rPr lang="en-US" b="1" dirty="0"/>
              <a:t>Probabilistic Model</a:t>
            </a:r>
            <a:r>
              <a:rPr lang="en-US" dirty="0"/>
              <a:t>: a method used to capture the randomness that is part of a real-life process.</a:t>
            </a:r>
          </a:p>
          <a:p>
            <a:pPr lvl="1"/>
            <a:r>
              <a:rPr lang="es-ES" dirty="0"/>
              <a:t>y = 69 + 0.23x + ε</a:t>
            </a:r>
          </a:p>
          <a:p>
            <a:r>
              <a:rPr lang="en-US" dirty="0"/>
              <a:t>E</a:t>
            </a:r>
            <a:r>
              <a:rPr lang="tr-TR" dirty="0"/>
              <a:t>x</a:t>
            </a:r>
            <a:r>
              <a:rPr lang="en-US" dirty="0"/>
              <a:t>. do all trees of the same volume (measured in square feet) have the same height?</a:t>
            </a:r>
          </a:p>
        </p:txBody>
      </p:sp>
      <p:pic>
        <p:nvPicPr>
          <p:cNvPr id="2" name="s10">
            <a:hlinkClick r:id="" action="ppaction://media"/>
            <a:extLst>
              <a:ext uri="{FF2B5EF4-FFF2-40B4-BE49-F238E27FC236}">
                <a16:creationId xmlns:a16="http://schemas.microsoft.com/office/drawing/2014/main" id="{4EADCFBC-23A8-4E36-9419-0886FA6C5A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543800" y="558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Linear Regression Analysis</a:t>
            </a:r>
          </a:p>
        </p:txBody>
      </p:sp>
      <p:sp>
        <p:nvSpPr>
          <p:cNvPr id="2" name="Content Placeholder 1"/>
          <p:cNvSpPr>
            <a:spLocks noGrp="1"/>
          </p:cNvSpPr>
          <p:nvPr>
            <p:ph sz="quarter" idx="1"/>
          </p:nvPr>
        </p:nvSpPr>
        <p:spPr/>
        <p:txBody>
          <a:bodyPr/>
          <a:lstStyle/>
          <a:p>
            <a:r>
              <a:rPr lang="en-US" dirty="0"/>
              <a:t>Always we can find a line that “covers” all the points.</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044" y="3653581"/>
            <a:ext cx="2653673" cy="476300"/>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rotWithShape="1">
          <a:blip r:embed="rId3"/>
          <a:srcRect t="8472"/>
          <a:stretch/>
        </p:blipFill>
        <p:spPr>
          <a:xfrm>
            <a:off x="314280" y="2663678"/>
            <a:ext cx="4181520" cy="382721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t>Simple Linear Regression Model…</a:t>
            </a:r>
          </a:p>
        </p:txBody>
      </p:sp>
      <p:sp>
        <p:nvSpPr>
          <p:cNvPr id="16387" name="Rectangle 3"/>
          <p:cNvSpPr>
            <a:spLocks noGrp="1" noChangeArrowheads="1"/>
          </p:cNvSpPr>
          <p:nvPr>
            <p:ph sz="quarter" idx="1"/>
          </p:nvPr>
        </p:nvSpPr>
        <p:spPr/>
        <p:txBody>
          <a:bodyPr/>
          <a:lstStyle/>
          <a:p>
            <a:r>
              <a:rPr lang="en-US" dirty="0"/>
              <a:t>Meaning of </a:t>
            </a:r>
            <a:r>
              <a:rPr lang="en-US" dirty="0">
                <a:sym typeface="Symbol"/>
              </a:rPr>
              <a:t></a:t>
            </a:r>
            <a:r>
              <a:rPr lang="en-US" baseline="-25000" dirty="0">
                <a:sym typeface="Symbol"/>
              </a:rPr>
              <a:t>0 </a:t>
            </a:r>
            <a:r>
              <a:rPr lang="en-US" dirty="0">
                <a:sym typeface="Symbol"/>
              </a:rPr>
              <a:t>and </a:t>
            </a:r>
            <a:r>
              <a:rPr lang="en-US" baseline="-25000" dirty="0">
                <a:sym typeface="Symbol"/>
              </a:rPr>
              <a:t>1</a:t>
            </a:r>
          </a:p>
          <a:p>
            <a:r>
              <a:rPr lang="en-US" dirty="0">
                <a:sym typeface="Symbol"/>
              </a:rPr>
              <a:t></a:t>
            </a:r>
            <a:r>
              <a:rPr lang="en-US" baseline="-25000" dirty="0">
                <a:sym typeface="Symbol"/>
              </a:rPr>
              <a:t>1</a:t>
            </a:r>
            <a:r>
              <a:rPr lang="en-US" dirty="0"/>
              <a:t>&gt; 0 [positive slope] </a:t>
            </a:r>
            <a:r>
              <a:rPr lang="en-US" dirty="0">
                <a:sym typeface="Symbol"/>
              </a:rPr>
              <a:t></a:t>
            </a:r>
            <a:r>
              <a:rPr lang="en-US" baseline="-25000" dirty="0">
                <a:sym typeface="Symbol"/>
              </a:rPr>
              <a:t>1</a:t>
            </a:r>
            <a:r>
              <a:rPr lang="en-US" dirty="0"/>
              <a:t>&lt; 0 [negative slope]             </a:t>
            </a:r>
          </a:p>
        </p:txBody>
      </p:sp>
      <p:grpSp>
        <p:nvGrpSpPr>
          <p:cNvPr id="2" name="Group 1"/>
          <p:cNvGrpSpPr/>
          <p:nvPr/>
        </p:nvGrpSpPr>
        <p:grpSpPr>
          <a:xfrm>
            <a:off x="1371600" y="2846294"/>
            <a:ext cx="6945123" cy="3784600"/>
            <a:chOff x="1371600" y="2590800"/>
            <a:chExt cx="7116121" cy="3784600"/>
          </a:xfrm>
        </p:grpSpPr>
        <p:sp>
          <p:nvSpPr>
            <p:cNvPr id="16388" name="Text Box 4"/>
            <p:cNvSpPr txBox="1">
              <a:spLocks noChangeArrowheads="1"/>
            </p:cNvSpPr>
            <p:nvPr/>
          </p:nvSpPr>
          <p:spPr bwMode="auto">
            <a:xfrm>
              <a:off x="2444750" y="2590800"/>
              <a:ext cx="29845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a:latin typeface="Tahoma" pitchFamily="34" charset="0"/>
                </a:rPr>
                <a:t>y</a:t>
              </a:r>
            </a:p>
          </p:txBody>
        </p:sp>
        <p:sp>
          <p:nvSpPr>
            <p:cNvPr id="16389" name="Freeform 5"/>
            <p:cNvSpPr>
              <a:spLocks/>
            </p:cNvSpPr>
            <p:nvPr/>
          </p:nvSpPr>
          <p:spPr bwMode="auto">
            <a:xfrm>
              <a:off x="2819400" y="2590800"/>
              <a:ext cx="4724400" cy="3179763"/>
            </a:xfrm>
            <a:custGeom>
              <a:avLst/>
              <a:gdLst>
                <a:gd name="T0" fmla="*/ 0 w 2304"/>
                <a:gd name="T1" fmla="*/ 0 h 1824"/>
                <a:gd name="T2" fmla="*/ 0 w 2304"/>
                <a:gd name="T3" fmla="*/ 3179763 h 1824"/>
                <a:gd name="T4" fmla="*/ 4724400 w 2304"/>
                <a:gd name="T5" fmla="*/ 3179763 h 1824"/>
                <a:gd name="T6" fmla="*/ 0 60000 65536"/>
                <a:gd name="T7" fmla="*/ 0 60000 65536"/>
                <a:gd name="T8" fmla="*/ 0 60000 65536"/>
              </a:gdLst>
              <a:ahLst/>
              <a:cxnLst>
                <a:cxn ang="T6">
                  <a:pos x="T0" y="T1"/>
                </a:cxn>
                <a:cxn ang="T7">
                  <a:pos x="T2" y="T3"/>
                </a:cxn>
                <a:cxn ang="T8">
                  <a:pos x="T4" y="T5"/>
                </a:cxn>
              </a:cxnLst>
              <a:rect l="0" t="0" r="r" b="b"/>
              <a:pathLst>
                <a:path w="2304" h="1824">
                  <a:moveTo>
                    <a:pt x="0" y="0"/>
                  </a:moveTo>
                  <a:lnTo>
                    <a:pt x="0" y="1824"/>
                  </a:lnTo>
                  <a:lnTo>
                    <a:pt x="2304" y="1824"/>
                  </a:lnTo>
                </a:path>
              </a:pathLst>
            </a:custGeom>
            <a:noFill/>
            <a:ln w="19050" cap="flat" cmpd="sng">
              <a:solidFill>
                <a:schemeClr val="tx1"/>
              </a:solidFill>
              <a:prstDash val="solid"/>
              <a:round/>
              <a:headEnd type="arrow"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390" name="Line 7"/>
            <p:cNvSpPr>
              <a:spLocks noChangeShapeType="1"/>
            </p:cNvSpPr>
            <p:nvPr/>
          </p:nvSpPr>
          <p:spPr bwMode="auto">
            <a:xfrm flipV="1">
              <a:off x="2819400" y="2819400"/>
              <a:ext cx="4876800" cy="2036763"/>
            </a:xfrm>
            <a:prstGeom prst="line">
              <a:avLst/>
            </a:prstGeom>
            <a:noFill/>
            <a:ln w="1905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391" name="Line 8"/>
            <p:cNvSpPr>
              <a:spLocks noChangeShapeType="1"/>
            </p:cNvSpPr>
            <p:nvPr/>
          </p:nvSpPr>
          <p:spPr bwMode="auto">
            <a:xfrm>
              <a:off x="2362200" y="4876800"/>
              <a:ext cx="457200" cy="0"/>
            </a:xfrm>
            <a:prstGeom prst="line">
              <a:avLst/>
            </a:prstGeom>
            <a:noFill/>
            <a:ln w="19050">
              <a:solidFill>
                <a:srgbClr val="0000FF"/>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16392" name="Text Box 37"/>
            <p:cNvSpPr txBox="1">
              <a:spLocks noChangeArrowheads="1"/>
            </p:cNvSpPr>
            <p:nvPr/>
          </p:nvSpPr>
          <p:spPr bwMode="auto">
            <a:xfrm>
              <a:off x="7162800" y="5715000"/>
              <a:ext cx="29686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a:latin typeface="Tahoma" pitchFamily="34" charset="0"/>
                </a:rPr>
                <a:t>x</a:t>
              </a:r>
            </a:p>
          </p:txBody>
        </p:sp>
        <p:sp>
          <p:nvSpPr>
            <p:cNvPr id="16393" name="Line 39"/>
            <p:cNvSpPr>
              <a:spLocks noChangeShapeType="1"/>
            </p:cNvSpPr>
            <p:nvPr/>
          </p:nvSpPr>
          <p:spPr bwMode="auto">
            <a:xfrm>
              <a:off x="4267200" y="4267200"/>
              <a:ext cx="1752600" cy="0"/>
            </a:xfrm>
            <a:prstGeom prst="line">
              <a:avLst/>
            </a:prstGeom>
            <a:noFill/>
            <a:ln w="1905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4" name="Line 40"/>
            <p:cNvSpPr>
              <a:spLocks noChangeShapeType="1"/>
            </p:cNvSpPr>
            <p:nvPr/>
          </p:nvSpPr>
          <p:spPr bwMode="auto">
            <a:xfrm flipV="1">
              <a:off x="6019800" y="3505200"/>
              <a:ext cx="0" cy="762000"/>
            </a:xfrm>
            <a:prstGeom prst="line">
              <a:avLst/>
            </a:prstGeom>
            <a:noFill/>
            <a:ln w="19050">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5" name="Text Box 41"/>
            <p:cNvSpPr txBox="1">
              <a:spLocks noChangeArrowheads="1"/>
            </p:cNvSpPr>
            <p:nvPr/>
          </p:nvSpPr>
          <p:spPr bwMode="auto">
            <a:xfrm>
              <a:off x="4951859" y="4267200"/>
              <a:ext cx="67538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dirty="0">
                  <a:solidFill>
                    <a:srgbClr val="008000"/>
                  </a:solidFill>
                  <a:latin typeface="Tahoma" pitchFamily="34" charset="0"/>
                </a:rPr>
                <a:t>base</a:t>
              </a:r>
            </a:p>
          </p:txBody>
        </p:sp>
        <p:sp>
          <p:nvSpPr>
            <p:cNvPr id="16396" name="Text Box 42"/>
            <p:cNvSpPr txBox="1">
              <a:spLocks noChangeArrowheads="1"/>
            </p:cNvSpPr>
            <p:nvPr/>
          </p:nvSpPr>
          <p:spPr bwMode="auto">
            <a:xfrm>
              <a:off x="5997731" y="3655074"/>
              <a:ext cx="84127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dirty="0">
                  <a:solidFill>
                    <a:srgbClr val="008000"/>
                  </a:solidFill>
                  <a:latin typeface="Tahoma" pitchFamily="34" charset="0"/>
                </a:rPr>
                <a:t>height</a:t>
              </a:r>
            </a:p>
          </p:txBody>
        </p:sp>
        <p:sp>
          <p:nvSpPr>
            <p:cNvPr id="16397" name="Text Box 43"/>
            <p:cNvSpPr txBox="1">
              <a:spLocks noChangeArrowheads="1"/>
            </p:cNvSpPr>
            <p:nvPr/>
          </p:nvSpPr>
          <p:spPr bwMode="auto">
            <a:xfrm>
              <a:off x="5926780" y="4495800"/>
              <a:ext cx="256094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dirty="0">
                  <a:solidFill>
                    <a:srgbClr val="008000"/>
                  </a:solidFill>
                  <a:latin typeface="Tahoma" pitchFamily="34" charset="0"/>
                </a:rPr>
                <a:t>=slope (=height/base)</a:t>
              </a:r>
            </a:p>
          </p:txBody>
        </p:sp>
        <p:pic>
          <p:nvPicPr>
            <p:cNvPr id="16398"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5943600"/>
              <a:ext cx="2413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9" name="Picture 4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572000"/>
              <a:ext cx="4826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00" name="Picture 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4419600"/>
              <a:ext cx="4318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1" name="Text Box 47"/>
            <p:cNvSpPr txBox="1">
              <a:spLocks noChangeArrowheads="1"/>
            </p:cNvSpPr>
            <p:nvPr/>
          </p:nvSpPr>
          <p:spPr bwMode="auto">
            <a:xfrm>
              <a:off x="1371600" y="5181600"/>
              <a:ext cx="14351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dirty="0">
                  <a:solidFill>
                    <a:srgbClr val="0000FF"/>
                  </a:solidFill>
                  <a:latin typeface="Tahoma" pitchFamily="34" charset="0"/>
                </a:rPr>
                <a:t>=y-intercept</a:t>
              </a:r>
            </a:p>
          </p:txBody>
        </p:sp>
      </p:grpSp>
      <p:pic>
        <p:nvPicPr>
          <p:cNvPr id="3" name="s12">
            <a:hlinkClick r:id="" action="ppaction://media"/>
            <a:extLst>
              <a:ext uri="{FF2B5EF4-FFF2-40B4-BE49-F238E27FC236}">
                <a16:creationId xmlns:a16="http://schemas.microsoft.com/office/drawing/2014/main" id="{78FA693B-7C81-4A25-85EA-FE83B82791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24952" y="21336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3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lang="en-US" dirty="0"/>
              <a:t>Plotted Regression Model</a:t>
            </a:r>
          </a:p>
        </p:txBody>
      </p:sp>
      <p:sp>
        <p:nvSpPr>
          <p:cNvPr id="6" name="Content Placeholder 5"/>
          <p:cNvSpPr>
            <a:spLocks noGrp="1"/>
          </p:cNvSpPr>
          <p:nvPr>
            <p:ph sz="quarter" idx="2"/>
          </p:nvPr>
        </p:nvSpPr>
        <p:spPr/>
        <p:txBody>
          <a:bodyPr>
            <a:normAutofit/>
          </a:bodyPr>
          <a:lstStyle/>
          <a:p>
            <a:r>
              <a:rPr lang="en-US" dirty="0"/>
              <a:t>Play with the lines to get a “good” plot.</a:t>
            </a:r>
          </a:p>
          <a:p>
            <a:endParaRPr lang="ca-ES" dirty="0"/>
          </a:p>
          <a:p>
            <a:endParaRPr lang="ca-ES" dirty="0"/>
          </a:p>
          <a:p>
            <a:endParaRPr lang="ca-ES" dirty="0"/>
          </a:p>
          <a:p>
            <a:endParaRPr lang="en-US" dirty="0"/>
          </a:p>
          <a:p>
            <a:r>
              <a:rPr lang="ca-ES" sz="1200" dirty="0" err="1"/>
              <a:t>See</a:t>
            </a:r>
            <a:r>
              <a:rPr lang="ca-ES" sz="1200" dirty="0"/>
              <a:t>: </a:t>
            </a:r>
            <a:r>
              <a:rPr lang="ca-ES" sz="1200" dirty="0">
                <a:hlinkClick r:id="rId4"/>
              </a:rPr>
              <a:t>http://www.stat.tamu.edu/~west/ph/regeye.html</a:t>
            </a:r>
            <a:endParaRPr lang="ca-ES" sz="1200" dirty="0"/>
          </a:p>
          <a:p>
            <a:endParaRPr lang="en-US" dirty="0"/>
          </a:p>
        </p:txBody>
      </p:sp>
      <p:pic>
        <p:nvPicPr>
          <p:cNvPr id="3" name="Content Placeholder 2"/>
          <p:cNvPicPr>
            <a:picLocks noGrp="1" noChangeAspect="1"/>
          </p:cNvPicPr>
          <p:nvPr>
            <p:ph sz="quarter" idx="1"/>
          </p:nvPr>
        </p:nvPicPr>
        <p:blipFill>
          <a:blip r:embed="rId5"/>
          <a:stretch>
            <a:fillRect/>
          </a:stretch>
        </p:blipFill>
        <p:spPr>
          <a:xfrm>
            <a:off x="976312" y="1641475"/>
            <a:ext cx="3152775" cy="4467225"/>
          </a:xfrm>
          <a:prstGeom prst="rect">
            <a:avLst/>
          </a:prstGeom>
        </p:spPr>
      </p:pic>
      <p:pic>
        <p:nvPicPr>
          <p:cNvPr id="2" name="s13">
            <a:hlinkClick r:id="" action="ppaction://media"/>
            <a:extLst>
              <a:ext uri="{FF2B5EF4-FFF2-40B4-BE49-F238E27FC236}">
                <a16:creationId xmlns:a16="http://schemas.microsoft.com/office/drawing/2014/main" id="{A11D4094-4848-4275-9103-1BF85F6DA8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19800" y="31242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p:txBody>
          <a:bodyPr>
            <a:normAutofit fontScale="90000"/>
          </a:bodyPr>
          <a:lstStyle/>
          <a:p>
            <a:r>
              <a:rPr lang="en-US"/>
              <a:t>Which line has the best “fit” to the data?</a:t>
            </a:r>
          </a:p>
        </p:txBody>
      </p:sp>
      <p:sp>
        <p:nvSpPr>
          <p:cNvPr id="4" name="Content Placeholder 3"/>
          <p:cNvSpPr>
            <a:spLocks noGrp="1"/>
          </p:cNvSpPr>
          <p:nvPr>
            <p:ph sz="quarter" idx="1"/>
          </p:nvPr>
        </p:nvSpPr>
        <p:spPr/>
        <p:txBody>
          <a:bodyPr/>
          <a:lstStyle/>
          <a:p>
            <a:r>
              <a:rPr lang="en-US" dirty="0">
                <a:hlinkClick r:id="rId4"/>
              </a:rPr>
              <a:t>Regression applet</a:t>
            </a:r>
            <a:r>
              <a:rPr lang="en-US" dirty="0"/>
              <a:t>:</a:t>
            </a:r>
          </a:p>
          <a:p>
            <a:pPr lvl="1"/>
            <a:r>
              <a:rPr lang="en-US" sz="2000" dirty="0"/>
              <a:t>http://www.ruf.rice.edu/~lane/stat_sim/reg_by_eye/index.html</a:t>
            </a:r>
          </a:p>
        </p:txBody>
      </p:sp>
      <p:pic>
        <p:nvPicPr>
          <p:cNvPr id="3" name="Picture 2"/>
          <p:cNvPicPr>
            <a:picLocks noChangeAspect="1"/>
          </p:cNvPicPr>
          <p:nvPr/>
        </p:nvPicPr>
        <p:blipFill>
          <a:blip r:embed="rId5"/>
          <a:stretch>
            <a:fillRect/>
          </a:stretch>
        </p:blipFill>
        <p:spPr>
          <a:xfrm>
            <a:off x="1524000" y="2733675"/>
            <a:ext cx="6000750" cy="3362325"/>
          </a:xfrm>
          <a:prstGeom prst="rect">
            <a:avLst/>
          </a:prstGeom>
        </p:spPr>
      </p:pic>
      <p:pic>
        <p:nvPicPr>
          <p:cNvPr id="2" name="s14">
            <a:hlinkClick r:id="" action="ppaction://media"/>
            <a:extLst>
              <a:ext uri="{FF2B5EF4-FFF2-40B4-BE49-F238E27FC236}">
                <a16:creationId xmlns:a16="http://schemas.microsoft.com/office/drawing/2014/main" id="{52BE1D06-D40A-4B6D-92E5-1818A996E4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848600" y="29623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2"/>
          <p:cNvSpPr>
            <a:spLocks noGrp="1" noChangeArrowheads="1"/>
          </p:cNvSpPr>
          <p:nvPr>
            <p:ph type="title"/>
          </p:nvPr>
        </p:nvSpPr>
        <p:spPr/>
        <p:txBody>
          <a:bodyPr/>
          <a:lstStyle/>
          <a:p>
            <a:pPr eaLnBrk="1" hangingPunct="1"/>
            <a:r>
              <a:rPr lang="en-US" dirty="0"/>
              <a:t>Estimating the Coefficients</a:t>
            </a:r>
          </a:p>
        </p:txBody>
      </p:sp>
      <mc:AlternateContent xmlns:mc="http://schemas.openxmlformats.org/markup-compatibility/2006" xmlns:a14="http://schemas.microsoft.com/office/drawing/2010/main">
        <mc:Choice Requires="a14">
          <p:sp>
            <p:nvSpPr>
              <p:cNvPr id="18438" name="Rectangle 3"/>
              <p:cNvSpPr>
                <a:spLocks noGrp="1" noChangeArrowheads="1"/>
              </p:cNvSpPr>
              <p:nvPr>
                <p:ph sz="quarter" idx="1"/>
              </p:nvPr>
            </p:nvSpPr>
            <p:spPr/>
            <p:txBody>
              <a:bodyPr>
                <a:normAutofit lnSpcReduction="10000"/>
              </a:bodyPr>
              <a:lstStyle/>
              <a:p>
                <a:r>
                  <a:rPr lang="en-US" dirty="0"/>
                  <a:t>In much the same way we base estimates of </a:t>
                </a:r>
                <a:r>
                  <a:rPr lang="en-US" dirty="0">
                    <a:sym typeface="Symbol"/>
                  </a:rPr>
                  <a:t> </a:t>
                </a:r>
                <a:r>
                  <a:rPr lang="en-US" dirty="0"/>
                  <a:t>on </a:t>
                </a:r>
                <a14:m>
                  <m:oMath xmlns:m="http://schemas.openxmlformats.org/officeDocument/2006/math">
                    <m:acc>
                      <m:accPr>
                        <m:chr m:val="̅"/>
                        <m:ctrlPr>
                          <a:rPr lang="en-US" i="1" smtClean="0">
                            <a:latin typeface="Cambria Math" panose="02040503050406030204" pitchFamily="18" charset="0"/>
                          </a:rPr>
                        </m:ctrlPr>
                      </m:accPr>
                      <m:e>
                        <m:r>
                          <a:rPr lang="ca-ES" b="0" i="1" smtClean="0">
                            <a:latin typeface="Cambria Math"/>
                          </a:rPr>
                          <m:t>𝑋</m:t>
                        </m:r>
                      </m:e>
                    </m:acc>
                  </m:oMath>
                </a14:m>
                <a:r>
                  <a:rPr lang="en-US" dirty="0"/>
                  <a:t>, we estimate </a:t>
                </a:r>
                <a:r>
                  <a:rPr lang="en-US" dirty="0">
                    <a:sym typeface="Symbol"/>
                  </a:rPr>
                  <a:t></a:t>
                </a:r>
                <a:r>
                  <a:rPr lang="en-US" baseline="-25000" dirty="0">
                    <a:sym typeface="Symbol"/>
                  </a:rPr>
                  <a:t>0 </a:t>
                </a:r>
                <a:r>
                  <a:rPr lang="en-US" dirty="0"/>
                  <a:t>with b</a:t>
                </a:r>
                <a:r>
                  <a:rPr lang="en-US" baseline="-25000" dirty="0"/>
                  <a:t>0</a:t>
                </a:r>
                <a:r>
                  <a:rPr lang="en-US" dirty="0"/>
                  <a:t> and </a:t>
                </a:r>
                <a:r>
                  <a:rPr lang="en-US" dirty="0">
                    <a:sym typeface="Symbol"/>
                  </a:rPr>
                  <a:t></a:t>
                </a:r>
                <a:r>
                  <a:rPr lang="en-US" baseline="-25000" dirty="0">
                    <a:sym typeface="Symbol"/>
                  </a:rPr>
                  <a:t>1</a:t>
                </a:r>
                <a:r>
                  <a:rPr lang="en-US" dirty="0"/>
                  <a:t>with b</a:t>
                </a:r>
                <a:r>
                  <a:rPr lang="en-US" baseline="-25000" dirty="0"/>
                  <a:t>1</a:t>
                </a:r>
                <a:r>
                  <a:rPr lang="en-US" dirty="0"/>
                  <a:t>, the y-intercept and slope (respectively) of the </a:t>
                </a:r>
                <a:r>
                  <a:rPr lang="en-US" b="1" i="1" dirty="0"/>
                  <a:t>least squares </a:t>
                </a:r>
                <a:r>
                  <a:rPr lang="en-US" dirty="0"/>
                  <a:t>or</a:t>
                </a:r>
                <a:r>
                  <a:rPr lang="en-US" b="1" i="1" dirty="0"/>
                  <a:t> regression line</a:t>
                </a:r>
                <a:r>
                  <a:rPr lang="en-US" dirty="0"/>
                  <a:t> given by:</a:t>
                </a:r>
              </a:p>
              <a:p>
                <a:pPr eaLnBrk="1" hangingPunct="1"/>
                <a:endParaRPr lang="en-US" dirty="0"/>
              </a:p>
              <a:p>
                <a:pPr eaLnBrk="1" hangingPunct="1"/>
                <a:endParaRPr lang="en-US" dirty="0"/>
              </a:p>
              <a:p>
                <a:pPr eaLnBrk="1" hangingPunct="1"/>
                <a:r>
                  <a:rPr lang="en-US" dirty="0"/>
                  <a:t>This is an application of the least squares method and it produces a straight line that </a:t>
                </a:r>
                <a:r>
                  <a:rPr lang="en-US" b="1" i="1" dirty="0"/>
                  <a:t>minimizes</a:t>
                </a:r>
                <a:r>
                  <a:rPr lang="en-US" dirty="0"/>
                  <a:t> the sum of the squared differences between the points and the line</a:t>
                </a:r>
                <a:r>
                  <a:rPr lang="tr-TR" dirty="0"/>
                  <a:t>.</a:t>
                </a:r>
                <a:endParaRPr lang="en-US" dirty="0"/>
              </a:p>
            </p:txBody>
          </p:sp>
        </mc:Choice>
        <mc:Fallback xmlns="">
          <p:sp>
            <p:nvSpPr>
              <p:cNvPr id="18438" name="Rectangle 3"/>
              <p:cNvSpPr>
                <a:spLocks noGrp="1" noRot="1" noChangeAspect="1" noMove="1" noResize="1" noEditPoints="1" noAdjustHandles="1" noChangeArrowheads="1" noChangeShapeType="1" noTextEdit="1"/>
              </p:cNvSpPr>
              <p:nvPr>
                <p:ph sz="quarter" idx="1"/>
              </p:nvPr>
            </p:nvSpPr>
            <p:spPr>
              <a:blipFill>
                <a:blip r:embed="rId4"/>
                <a:stretch>
                  <a:fillRect l="-449" t="-2714" r="-2169" b="-407"/>
                </a:stretch>
              </a:blipFill>
            </p:spPr>
            <p:txBody>
              <a:bodyPr/>
              <a:lstStyle/>
              <a:p>
                <a:r>
                  <a:rPr lang="tr-TR">
                    <a:noFill/>
                  </a:rPr>
                  <a:t> </a:t>
                </a:r>
              </a:p>
            </p:txBody>
          </p:sp>
        </mc:Fallback>
      </mc:AlternateContent>
      <p:pic>
        <p:nvPicPr>
          <p:cNvPr id="18435"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8247" y="3456641"/>
            <a:ext cx="2032000" cy="584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844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1018" y="3548716"/>
            <a:ext cx="2095500" cy="492125"/>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s15">
            <a:hlinkClick r:id="" action="ppaction://media"/>
            <a:extLst>
              <a:ext uri="{FF2B5EF4-FFF2-40B4-BE49-F238E27FC236}">
                <a16:creationId xmlns:a16="http://schemas.microsoft.com/office/drawing/2014/main" id="{ED28CE28-B41D-4FA2-AAE1-A647BF42919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200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8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p:txBody>
          <a:bodyPr/>
          <a:lstStyle/>
          <a:p>
            <a:r>
              <a:rPr lang="en-US" dirty="0"/>
              <a:t>Least Squares Line</a:t>
            </a:r>
          </a:p>
        </p:txBody>
      </p:sp>
      <p:sp>
        <p:nvSpPr>
          <p:cNvPr id="4" name="Content Placeholder 3"/>
          <p:cNvSpPr>
            <a:spLocks noGrp="1"/>
          </p:cNvSpPr>
          <p:nvPr>
            <p:ph sz="quarter" idx="1"/>
          </p:nvPr>
        </p:nvSpPr>
        <p:spPr/>
        <p:txBody>
          <a:bodyPr/>
          <a:lstStyle/>
          <a:p>
            <a:r>
              <a:rPr lang="en-US" dirty="0"/>
              <a:t>This line minimizes the differences of the squares between the points and the line.</a:t>
            </a:r>
          </a:p>
        </p:txBody>
      </p:sp>
      <p:grpSp>
        <p:nvGrpSpPr>
          <p:cNvPr id="20" name="Group 19"/>
          <p:cNvGrpSpPr/>
          <p:nvPr/>
        </p:nvGrpSpPr>
        <p:grpSpPr>
          <a:xfrm>
            <a:off x="990600" y="2926341"/>
            <a:ext cx="6894196" cy="3529323"/>
            <a:chOff x="-423496" y="2590800"/>
            <a:chExt cx="7063942" cy="3529323"/>
          </a:xfrm>
        </p:grpSpPr>
        <p:sp>
          <p:nvSpPr>
            <p:cNvPr id="21" name="Text Box 4"/>
            <p:cNvSpPr txBox="1">
              <a:spLocks noChangeArrowheads="1"/>
            </p:cNvSpPr>
            <p:nvPr/>
          </p:nvSpPr>
          <p:spPr bwMode="auto">
            <a:xfrm>
              <a:off x="2444750" y="2590800"/>
              <a:ext cx="29845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a:latin typeface="Tahoma" pitchFamily="34" charset="0"/>
                </a:rPr>
                <a:t>y</a:t>
              </a:r>
            </a:p>
          </p:txBody>
        </p:sp>
        <p:sp>
          <p:nvSpPr>
            <p:cNvPr id="22" name="Freeform 5"/>
            <p:cNvSpPr>
              <a:spLocks/>
            </p:cNvSpPr>
            <p:nvPr/>
          </p:nvSpPr>
          <p:spPr bwMode="auto">
            <a:xfrm>
              <a:off x="2819400" y="2740093"/>
              <a:ext cx="3821046" cy="2974907"/>
            </a:xfrm>
            <a:custGeom>
              <a:avLst/>
              <a:gdLst>
                <a:gd name="T0" fmla="*/ 0 w 2304"/>
                <a:gd name="T1" fmla="*/ 0 h 1824"/>
                <a:gd name="T2" fmla="*/ 0 w 2304"/>
                <a:gd name="T3" fmla="*/ 3179763 h 1824"/>
                <a:gd name="T4" fmla="*/ 4724400 w 2304"/>
                <a:gd name="T5" fmla="*/ 3179763 h 1824"/>
                <a:gd name="T6" fmla="*/ 0 60000 65536"/>
                <a:gd name="T7" fmla="*/ 0 60000 65536"/>
                <a:gd name="T8" fmla="*/ 0 60000 65536"/>
              </a:gdLst>
              <a:ahLst/>
              <a:cxnLst>
                <a:cxn ang="T6">
                  <a:pos x="T0" y="T1"/>
                </a:cxn>
                <a:cxn ang="T7">
                  <a:pos x="T2" y="T3"/>
                </a:cxn>
                <a:cxn ang="T8">
                  <a:pos x="T4" y="T5"/>
                </a:cxn>
              </a:cxnLst>
              <a:rect l="0" t="0" r="r" b="b"/>
              <a:pathLst>
                <a:path w="2304" h="1824">
                  <a:moveTo>
                    <a:pt x="0" y="0"/>
                  </a:moveTo>
                  <a:lnTo>
                    <a:pt x="0" y="1824"/>
                  </a:lnTo>
                  <a:lnTo>
                    <a:pt x="2304" y="1824"/>
                  </a:lnTo>
                </a:path>
              </a:pathLst>
            </a:custGeom>
            <a:noFill/>
            <a:ln w="19050" cap="flat" cmpd="sng">
              <a:solidFill>
                <a:schemeClr val="tx1"/>
              </a:solidFill>
              <a:prstDash val="solid"/>
              <a:round/>
              <a:headEnd type="arrow"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23" name="Line 7"/>
            <p:cNvSpPr>
              <a:spLocks noChangeShapeType="1"/>
            </p:cNvSpPr>
            <p:nvPr/>
          </p:nvSpPr>
          <p:spPr bwMode="auto">
            <a:xfrm flipV="1">
              <a:off x="2819400" y="2740093"/>
              <a:ext cx="3821046" cy="2116070"/>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anchor="ctr">
              <a:spAutoFit/>
            </a:bodyPr>
            <a:lstStyle/>
            <a:p>
              <a:endParaRPr lang="en-US"/>
            </a:p>
          </p:txBody>
        </p:sp>
        <p:sp>
          <p:nvSpPr>
            <p:cNvPr id="24" name="Text Box 37"/>
            <p:cNvSpPr txBox="1">
              <a:spLocks noChangeArrowheads="1"/>
            </p:cNvSpPr>
            <p:nvPr/>
          </p:nvSpPr>
          <p:spPr bwMode="auto">
            <a:xfrm>
              <a:off x="6217933" y="5751823"/>
              <a:ext cx="29686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a:latin typeface="Tahoma" pitchFamily="34" charset="0"/>
                </a:rPr>
                <a:t>x</a:t>
              </a:r>
            </a:p>
          </p:txBody>
        </p:sp>
        <p:pic>
          <p:nvPicPr>
            <p:cNvPr id="25" name="Picture 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96" y="3175212"/>
              <a:ext cx="2413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Flowchart: Connector 25"/>
          <p:cNvSpPr/>
          <p:nvPr/>
        </p:nvSpPr>
        <p:spPr>
          <a:xfrm>
            <a:off x="4795973" y="4219471"/>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7" name="Flowchart: Connector 26"/>
          <p:cNvSpPr/>
          <p:nvPr/>
        </p:nvSpPr>
        <p:spPr>
          <a:xfrm>
            <a:off x="4948373" y="4371871"/>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8" name="Flowchart: Connector 27"/>
          <p:cNvSpPr/>
          <p:nvPr/>
        </p:nvSpPr>
        <p:spPr>
          <a:xfrm>
            <a:off x="5372037" y="4041584"/>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29" name="Flowchart: Connector 28"/>
          <p:cNvSpPr/>
          <p:nvPr/>
        </p:nvSpPr>
        <p:spPr>
          <a:xfrm>
            <a:off x="5804085" y="4580351"/>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0" name="Flowchart: Connector 29"/>
          <p:cNvSpPr/>
          <p:nvPr/>
        </p:nvSpPr>
        <p:spPr>
          <a:xfrm>
            <a:off x="6165293" y="4508343"/>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1" name="Flowchart: Connector 30"/>
          <p:cNvSpPr/>
          <p:nvPr/>
        </p:nvSpPr>
        <p:spPr>
          <a:xfrm>
            <a:off x="5940410" y="3870545"/>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2" name="Flowchart: Connector 31"/>
          <p:cNvSpPr/>
          <p:nvPr/>
        </p:nvSpPr>
        <p:spPr>
          <a:xfrm>
            <a:off x="5020381" y="5011559"/>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3" name="Flowchart: Connector 32"/>
          <p:cNvSpPr/>
          <p:nvPr/>
        </p:nvSpPr>
        <p:spPr>
          <a:xfrm>
            <a:off x="6812197" y="3046231"/>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4" name="Flowchart: Connector 33"/>
          <p:cNvSpPr/>
          <p:nvPr/>
        </p:nvSpPr>
        <p:spPr>
          <a:xfrm>
            <a:off x="7617300" y="3834541"/>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5" name="Flowchart: Connector 34"/>
          <p:cNvSpPr/>
          <p:nvPr/>
        </p:nvSpPr>
        <p:spPr>
          <a:xfrm>
            <a:off x="6884205" y="4183467"/>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6" name="Flowchart: Connector 35"/>
          <p:cNvSpPr/>
          <p:nvPr/>
        </p:nvSpPr>
        <p:spPr>
          <a:xfrm>
            <a:off x="6452157" y="3302389"/>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7" name="Flowchart: Connector 36"/>
          <p:cNvSpPr/>
          <p:nvPr/>
        </p:nvSpPr>
        <p:spPr>
          <a:xfrm>
            <a:off x="5588061" y="5047563"/>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8" name="Flowchart: Connector 37"/>
          <p:cNvSpPr/>
          <p:nvPr/>
        </p:nvSpPr>
        <p:spPr>
          <a:xfrm>
            <a:off x="6740189" y="3662393"/>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39" name="Straight Arrow Connector 38"/>
          <p:cNvCxnSpPr>
            <a:stCxn id="28" idx="4"/>
          </p:cNvCxnSpPr>
          <p:nvPr/>
        </p:nvCxnSpPr>
        <p:spPr>
          <a:xfrm>
            <a:off x="5408041" y="4113592"/>
            <a:ext cx="1167" cy="33028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7" idx="0"/>
          </p:cNvCxnSpPr>
          <p:nvPr/>
        </p:nvCxnSpPr>
        <p:spPr>
          <a:xfrm flipV="1">
            <a:off x="5624065" y="4380610"/>
            <a:ext cx="0" cy="66695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Flowchart: Connector 40"/>
          <p:cNvSpPr/>
          <p:nvPr/>
        </p:nvSpPr>
        <p:spPr>
          <a:xfrm>
            <a:off x="5956485" y="4732751"/>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42" name="Straight Arrow Connector 41"/>
          <p:cNvCxnSpPr>
            <a:endCxn id="36" idx="4"/>
          </p:cNvCxnSpPr>
          <p:nvPr/>
        </p:nvCxnSpPr>
        <p:spPr>
          <a:xfrm flipV="1">
            <a:off x="6488161" y="3374397"/>
            <a:ext cx="0" cy="46014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189805" y="4507385"/>
            <a:ext cx="2055371" cy="461665"/>
          </a:xfrm>
          <a:prstGeom prst="rect">
            <a:avLst/>
          </a:prstGeom>
          <a:noFill/>
        </p:spPr>
        <p:txBody>
          <a:bodyPr wrap="none" rtlCol="0">
            <a:spAutoFit/>
          </a:bodyPr>
          <a:lstStyle/>
          <a:p>
            <a:r>
              <a:rPr lang="es-ES" dirty="0"/>
              <a:t>Residual </a:t>
            </a:r>
            <a:r>
              <a:rPr lang="es-ES" dirty="0" err="1"/>
              <a:t>errors</a:t>
            </a:r>
            <a:endParaRPr lang="es-ES" dirty="0"/>
          </a:p>
        </p:txBody>
      </p:sp>
      <p:cxnSp>
        <p:nvCxnSpPr>
          <p:cNvPr id="44" name="Straight Arrow Connector 43"/>
          <p:cNvCxnSpPr>
            <a:stCxn id="43" idx="3"/>
          </p:cNvCxnSpPr>
          <p:nvPr/>
        </p:nvCxnSpPr>
        <p:spPr>
          <a:xfrm flipV="1">
            <a:off x="3245176" y="3601220"/>
            <a:ext cx="3206981" cy="1136998"/>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5" name="Straight Arrow Connector 44"/>
          <p:cNvCxnSpPr>
            <a:stCxn id="43" idx="3"/>
          </p:cNvCxnSpPr>
          <p:nvPr/>
        </p:nvCxnSpPr>
        <p:spPr>
          <a:xfrm flipV="1">
            <a:off x="3245176" y="4274578"/>
            <a:ext cx="2126861" cy="463640"/>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6" name="Straight Arrow Connector 45"/>
          <p:cNvCxnSpPr>
            <a:stCxn id="43" idx="3"/>
          </p:cNvCxnSpPr>
          <p:nvPr/>
        </p:nvCxnSpPr>
        <p:spPr>
          <a:xfrm flipV="1">
            <a:off x="3245176" y="4732752"/>
            <a:ext cx="2337674" cy="5466"/>
          </a:xfrm>
          <a:prstGeom prst="straightConnector1">
            <a:avLst/>
          </a:prstGeom>
          <a:ln w="952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2" name="s16">
            <a:hlinkClick r:id="" action="ppaction://media"/>
            <a:extLst>
              <a:ext uri="{FF2B5EF4-FFF2-40B4-BE49-F238E27FC236}">
                <a16:creationId xmlns:a16="http://schemas.microsoft.com/office/drawing/2014/main" id="{794E00CB-60A6-4FF7-9A66-A899A3F42B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12197" y="683931"/>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Squares Line</a:t>
            </a:r>
            <a:endParaRPr lang="ca-ES" dirty="0"/>
          </a:p>
        </p:txBody>
      </p:sp>
      <p:sp>
        <p:nvSpPr>
          <p:cNvPr id="4" name="Content Placeholder 3"/>
          <p:cNvSpPr>
            <a:spLocks noGrp="1"/>
          </p:cNvSpPr>
          <p:nvPr>
            <p:ph sz="quarter" idx="1"/>
          </p:nvPr>
        </p:nvSpPr>
        <p:spPr/>
        <p:txBody>
          <a:bodyPr/>
          <a:lstStyle/>
          <a:p>
            <a:r>
              <a:rPr lang="es-ES" dirty="0" err="1"/>
              <a:t>We</a:t>
            </a:r>
            <a:r>
              <a:rPr lang="es-ES" dirty="0"/>
              <a:t> </a:t>
            </a:r>
            <a:r>
              <a:rPr lang="es-ES" dirty="0" err="1"/>
              <a:t>start</a:t>
            </a:r>
            <a:r>
              <a:rPr lang="es-ES" dirty="0"/>
              <a:t> </a:t>
            </a:r>
            <a:r>
              <a:rPr lang="es-ES" dirty="0" err="1"/>
              <a:t>from</a:t>
            </a:r>
            <a:r>
              <a:rPr lang="es-ES" dirty="0"/>
              <a:t> </a:t>
            </a:r>
            <a:r>
              <a:rPr lang="es-ES" dirty="0" err="1"/>
              <a:t>the</a:t>
            </a:r>
            <a:r>
              <a:rPr lang="es-ES" dirty="0"/>
              <a:t> data</a:t>
            </a:r>
            <a:endParaRPr lang="ca-ES" dirty="0"/>
          </a:p>
        </p:txBody>
      </p:sp>
      <p:pic>
        <p:nvPicPr>
          <p:cNvPr id="5" name="Picture 4"/>
          <p:cNvPicPr>
            <a:picLocks noChangeAspect="1"/>
          </p:cNvPicPr>
          <p:nvPr/>
        </p:nvPicPr>
        <p:blipFill>
          <a:blip r:embed="rId2"/>
          <a:stretch>
            <a:fillRect/>
          </a:stretch>
        </p:blipFill>
        <p:spPr>
          <a:xfrm>
            <a:off x="107504" y="2204864"/>
            <a:ext cx="6264696" cy="4467700"/>
          </a:xfrm>
          <a:prstGeom prst="rect">
            <a:avLst/>
          </a:prstGeom>
        </p:spPr>
      </p:pic>
    </p:spTree>
    <p:extLst>
      <p:ext uri="{BB962C8B-B14F-4D97-AF65-F5344CB8AC3E}">
        <p14:creationId xmlns:p14="http://schemas.microsoft.com/office/powerpoint/2010/main" val="3361876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ca-ES" dirty="0"/>
              <a:t>Derivation of Regression Parameters</a:t>
            </a:r>
            <a:endParaRPr lang="ca-ES"/>
          </a:p>
        </p:txBody>
      </p:sp>
      <p:sp>
        <p:nvSpPr>
          <p:cNvPr id="12" name="Content Placeholder 11">
            <a:extLst>
              <a:ext uri="{FF2B5EF4-FFF2-40B4-BE49-F238E27FC236}">
                <a16:creationId xmlns:a16="http://schemas.microsoft.com/office/drawing/2014/main" id="{0DCABC55-97D9-4CCF-94F6-460800C1DCB7}"/>
              </a:ext>
            </a:extLst>
          </p:cNvPr>
          <p:cNvSpPr>
            <a:spLocks noGrp="1"/>
          </p:cNvSpPr>
          <p:nvPr>
            <p:ph sz="quarter" idx="1"/>
          </p:nvPr>
        </p:nvSpPr>
        <p:spPr/>
        <p:txBody>
          <a:bodyPr>
            <a:normAutofit lnSpcReduction="10000"/>
          </a:bodyPr>
          <a:lstStyle/>
          <a:p>
            <a:pPr marL="313781" indent="-302575">
              <a:spcBef>
                <a:spcPts val="88"/>
              </a:spcBef>
              <a:buClr>
                <a:srgbClr val="063DE8"/>
              </a:buClr>
              <a:buSzPct val="75000"/>
              <a:buFont typeface="Wingdings"/>
              <a:buChar char=""/>
              <a:tabLst>
                <a:tab pos="313781" algn="l"/>
              </a:tabLst>
            </a:pPr>
            <a:r>
              <a:rPr lang="en-US" sz="3200" spc="-4" dirty="0">
                <a:latin typeface="Times New Roman"/>
                <a:cs typeface="Times New Roman"/>
              </a:rPr>
              <a:t>The error in the </a:t>
            </a:r>
            <a:r>
              <a:rPr lang="en-US" sz="3200" spc="-4" dirty="0" err="1">
                <a:latin typeface="Times New Roman"/>
                <a:cs typeface="Times New Roman"/>
              </a:rPr>
              <a:t>i</a:t>
            </a:r>
            <a:r>
              <a:rPr lang="en-US" sz="3200" spc="-4" baseline="30000" dirty="0" err="1">
                <a:latin typeface="Times New Roman"/>
                <a:cs typeface="Times New Roman"/>
              </a:rPr>
              <a:t>th</a:t>
            </a:r>
            <a:r>
              <a:rPr lang="en-US" sz="3200" spc="-4" dirty="0">
                <a:latin typeface="Times New Roman"/>
                <a:cs typeface="Times New Roman"/>
              </a:rPr>
              <a:t> observation</a:t>
            </a:r>
            <a:r>
              <a:rPr lang="en-US" sz="3200" spc="-22" dirty="0">
                <a:latin typeface="Times New Roman"/>
                <a:cs typeface="Times New Roman"/>
              </a:rPr>
              <a:t> </a:t>
            </a:r>
            <a:r>
              <a:rPr lang="en-US" sz="3200" spc="-4" dirty="0">
                <a:latin typeface="Times New Roman"/>
                <a:cs typeface="Times New Roman"/>
              </a:rPr>
              <a:t>is:</a:t>
            </a:r>
            <a:endParaRPr lang="en-US" sz="3200" dirty="0">
              <a:latin typeface="Times New Roman"/>
              <a:cs typeface="Times New Roman"/>
            </a:endParaRPr>
          </a:p>
          <a:p>
            <a:pPr>
              <a:buClr>
                <a:srgbClr val="063DE8"/>
              </a:buClr>
              <a:buFont typeface="Wingdings"/>
              <a:buChar char=""/>
            </a:pPr>
            <a:endParaRPr lang="en-US" sz="4400" dirty="0">
              <a:latin typeface="Times New Roman"/>
              <a:cs typeface="Times New Roman"/>
            </a:endParaRPr>
          </a:p>
          <a:p>
            <a:pPr marL="313781" indent="-302575">
              <a:buClr>
                <a:srgbClr val="063DE8"/>
              </a:buClr>
              <a:buSzPct val="75000"/>
              <a:buFont typeface="Wingdings"/>
              <a:buChar char=""/>
              <a:tabLst>
                <a:tab pos="313781" algn="l"/>
              </a:tabLst>
            </a:pPr>
            <a:r>
              <a:rPr lang="en-US" sz="3200" spc="-4" dirty="0">
                <a:latin typeface="Times New Roman"/>
                <a:cs typeface="Times New Roman"/>
              </a:rPr>
              <a:t>For </a:t>
            </a:r>
            <a:r>
              <a:rPr lang="en-US" sz="3200" dirty="0">
                <a:latin typeface="Times New Roman"/>
                <a:cs typeface="Times New Roman"/>
              </a:rPr>
              <a:t>a </a:t>
            </a:r>
            <a:r>
              <a:rPr lang="en-US" sz="3200" spc="-4" dirty="0">
                <a:latin typeface="Times New Roman"/>
                <a:cs typeface="Times New Roman"/>
              </a:rPr>
              <a:t>sample of </a:t>
            </a:r>
            <a:r>
              <a:rPr lang="en-US" sz="3200" dirty="0">
                <a:latin typeface="Times New Roman"/>
                <a:cs typeface="Times New Roman"/>
              </a:rPr>
              <a:t>n </a:t>
            </a:r>
            <a:r>
              <a:rPr lang="en-US" sz="3200" spc="-4" dirty="0">
                <a:latin typeface="Times New Roman"/>
                <a:cs typeface="Times New Roman"/>
              </a:rPr>
              <a:t>observations, the mean error</a:t>
            </a:r>
            <a:r>
              <a:rPr lang="en-US" sz="3200" spc="-44" dirty="0">
                <a:latin typeface="Times New Roman"/>
                <a:cs typeface="Times New Roman"/>
              </a:rPr>
              <a:t> </a:t>
            </a:r>
            <a:r>
              <a:rPr lang="en-US" sz="3200" spc="-4" dirty="0">
                <a:latin typeface="Times New Roman"/>
                <a:cs typeface="Times New Roman"/>
              </a:rPr>
              <a:t>is:</a:t>
            </a:r>
            <a:endParaRPr lang="en-US" sz="3200" dirty="0">
              <a:latin typeface="Times New Roman"/>
              <a:cs typeface="Times New Roman"/>
            </a:endParaRPr>
          </a:p>
          <a:p>
            <a:pPr marL="313781" indent="-302575">
              <a:spcBef>
                <a:spcPts val="88"/>
              </a:spcBef>
              <a:buClr>
                <a:srgbClr val="063DE8"/>
              </a:buClr>
              <a:buSzPct val="75000"/>
              <a:buFont typeface="Wingdings"/>
              <a:buChar char=""/>
              <a:tabLst>
                <a:tab pos="313781" algn="l"/>
              </a:tabLst>
            </a:pPr>
            <a:endParaRPr lang="en-US" sz="3200" spc="-4" dirty="0">
              <a:latin typeface="Times New Roman"/>
              <a:cs typeface="Times New Roman"/>
            </a:endParaRPr>
          </a:p>
          <a:p>
            <a:pPr marL="313781" indent="-302575">
              <a:spcBef>
                <a:spcPts val="88"/>
              </a:spcBef>
              <a:buClr>
                <a:srgbClr val="063DE8"/>
              </a:buClr>
              <a:buSzPct val="75000"/>
              <a:buFont typeface="Wingdings"/>
              <a:buChar char=""/>
              <a:tabLst>
                <a:tab pos="313781" algn="l"/>
              </a:tabLst>
            </a:pPr>
            <a:r>
              <a:rPr lang="en-US" sz="3200" spc="-4" dirty="0">
                <a:latin typeface="Times New Roman"/>
                <a:cs typeface="Times New Roman"/>
              </a:rPr>
              <a:t>Setting mean error to zero, we</a:t>
            </a:r>
            <a:r>
              <a:rPr lang="en-US" sz="3200" spc="-18" dirty="0">
                <a:latin typeface="Times New Roman"/>
                <a:cs typeface="Times New Roman"/>
              </a:rPr>
              <a:t> </a:t>
            </a:r>
            <a:r>
              <a:rPr lang="en-US" sz="3200" spc="-4" dirty="0">
                <a:latin typeface="Times New Roman"/>
                <a:cs typeface="Times New Roman"/>
              </a:rPr>
              <a:t>obtain:</a:t>
            </a:r>
            <a:endParaRPr lang="en-US" sz="3200" dirty="0">
              <a:latin typeface="Times New Roman"/>
              <a:cs typeface="Times New Roman"/>
            </a:endParaRPr>
          </a:p>
          <a:p>
            <a:pPr>
              <a:spcBef>
                <a:spcPts val="18"/>
              </a:spcBef>
              <a:buClr>
                <a:srgbClr val="063DE8"/>
              </a:buClr>
              <a:buFont typeface="Wingdings"/>
              <a:buChar char=""/>
            </a:pPr>
            <a:endParaRPr lang="en-US" sz="3600" dirty="0">
              <a:latin typeface="Times New Roman"/>
              <a:cs typeface="Times New Roman"/>
            </a:endParaRPr>
          </a:p>
          <a:p>
            <a:pPr marL="313781" indent="-302575">
              <a:buClr>
                <a:srgbClr val="063DE8"/>
              </a:buClr>
              <a:buSzPct val="75000"/>
              <a:buFont typeface="Wingdings"/>
              <a:buChar char=""/>
              <a:tabLst>
                <a:tab pos="313781" algn="l"/>
              </a:tabLst>
            </a:pPr>
            <a:r>
              <a:rPr lang="en-US" sz="3200" spc="-4" dirty="0">
                <a:latin typeface="Times New Roman"/>
                <a:cs typeface="Times New Roman"/>
              </a:rPr>
              <a:t>Substituting b0 in the error expression, we</a:t>
            </a:r>
            <a:r>
              <a:rPr lang="en-US" sz="3200" spc="-35" dirty="0">
                <a:latin typeface="Times New Roman"/>
                <a:cs typeface="Times New Roman"/>
              </a:rPr>
              <a:t> </a:t>
            </a:r>
            <a:r>
              <a:rPr lang="en-US" sz="3200" spc="-4" dirty="0">
                <a:latin typeface="Times New Roman"/>
                <a:cs typeface="Times New Roman"/>
              </a:rPr>
              <a:t>get:</a:t>
            </a:r>
            <a:endParaRPr lang="en-US" sz="3200" dirty="0">
              <a:latin typeface="Times New Roman"/>
              <a:cs typeface="Times New Roman"/>
            </a:endParaRPr>
          </a:p>
          <a:p>
            <a:endParaRPr lang="ca-ES" dirty="0"/>
          </a:p>
        </p:txBody>
      </p:sp>
      <p:sp>
        <p:nvSpPr>
          <p:cNvPr id="5" name="object 5"/>
          <p:cNvSpPr/>
          <p:nvPr/>
        </p:nvSpPr>
        <p:spPr>
          <a:xfrm>
            <a:off x="1905000" y="2261288"/>
            <a:ext cx="4317184" cy="336235"/>
          </a:xfrm>
          <a:prstGeom prst="rect">
            <a:avLst/>
          </a:prstGeom>
          <a:blipFill>
            <a:blip r:embed="rId4" cstate="print"/>
            <a:stretch>
              <a:fillRect/>
            </a:stretch>
          </a:blipFill>
        </p:spPr>
        <p:txBody>
          <a:bodyPr wrap="square" lIns="0" tIns="0" rIns="0" bIns="0" rtlCol="0"/>
          <a:lstStyle/>
          <a:p>
            <a:endParaRPr sz="2118"/>
          </a:p>
        </p:txBody>
      </p:sp>
      <p:sp>
        <p:nvSpPr>
          <p:cNvPr id="6" name="object 6"/>
          <p:cNvSpPr/>
          <p:nvPr/>
        </p:nvSpPr>
        <p:spPr>
          <a:xfrm>
            <a:off x="3174069" y="4804262"/>
            <a:ext cx="1779046" cy="299942"/>
          </a:xfrm>
          <a:prstGeom prst="rect">
            <a:avLst/>
          </a:prstGeom>
          <a:blipFill>
            <a:blip r:embed="rId5" cstate="print"/>
            <a:stretch>
              <a:fillRect/>
            </a:stretch>
          </a:blipFill>
        </p:spPr>
        <p:txBody>
          <a:bodyPr wrap="square" lIns="0" tIns="0" rIns="0" bIns="0" rtlCol="0"/>
          <a:lstStyle/>
          <a:p>
            <a:endParaRPr sz="2118"/>
          </a:p>
        </p:txBody>
      </p:sp>
      <p:sp>
        <p:nvSpPr>
          <p:cNvPr id="7" name="object 7"/>
          <p:cNvSpPr/>
          <p:nvPr/>
        </p:nvSpPr>
        <p:spPr>
          <a:xfrm>
            <a:off x="1752600" y="3397680"/>
            <a:ext cx="5985961" cy="756396"/>
          </a:xfrm>
          <a:prstGeom prst="rect">
            <a:avLst/>
          </a:prstGeom>
          <a:blipFill>
            <a:blip r:embed="rId6" cstate="print"/>
            <a:stretch>
              <a:fillRect/>
            </a:stretch>
          </a:blipFill>
        </p:spPr>
        <p:txBody>
          <a:bodyPr wrap="square" lIns="0" tIns="0" rIns="0" bIns="0" rtlCol="0"/>
          <a:lstStyle/>
          <a:p>
            <a:endParaRPr sz="2118"/>
          </a:p>
        </p:txBody>
      </p:sp>
      <p:sp>
        <p:nvSpPr>
          <p:cNvPr id="8" name="object 8"/>
          <p:cNvSpPr/>
          <p:nvPr/>
        </p:nvSpPr>
        <p:spPr>
          <a:xfrm>
            <a:off x="1101807" y="5927688"/>
            <a:ext cx="6940385" cy="341143"/>
          </a:xfrm>
          <a:prstGeom prst="rect">
            <a:avLst/>
          </a:prstGeom>
          <a:blipFill>
            <a:blip r:embed="rId7" cstate="print"/>
            <a:stretch>
              <a:fillRect/>
            </a:stretch>
          </a:blipFill>
        </p:spPr>
        <p:txBody>
          <a:bodyPr wrap="square" lIns="0" tIns="0" rIns="0" bIns="0" rtlCol="0"/>
          <a:lstStyle/>
          <a:p>
            <a:endParaRPr sz="2118"/>
          </a:p>
        </p:txBody>
      </p:sp>
      <p:pic>
        <p:nvPicPr>
          <p:cNvPr id="3" name="s18">
            <a:hlinkClick r:id="" action="ppaction://media"/>
            <a:extLst>
              <a:ext uri="{FF2B5EF4-FFF2-40B4-BE49-F238E27FC236}">
                <a16:creationId xmlns:a16="http://schemas.microsoft.com/office/drawing/2014/main" id="{514F66C4-425C-468B-83FD-7ECEE2509EB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7635792" y="1839484"/>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2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en-US" dirty="0"/>
              <a:t>Derivation of Regression Parameters (Cont)</a:t>
            </a:r>
          </a:p>
        </p:txBody>
      </p:sp>
      <p:sp>
        <p:nvSpPr>
          <p:cNvPr id="8" name="Content Placeholder 7">
            <a:extLst>
              <a:ext uri="{FF2B5EF4-FFF2-40B4-BE49-F238E27FC236}">
                <a16:creationId xmlns:a16="http://schemas.microsoft.com/office/drawing/2014/main" id="{31EE4063-C144-4E96-B7F3-A3762EB3F1E5}"/>
              </a:ext>
            </a:extLst>
          </p:cNvPr>
          <p:cNvSpPr>
            <a:spLocks noGrp="1"/>
          </p:cNvSpPr>
          <p:nvPr>
            <p:ph sz="quarter" idx="1"/>
          </p:nvPr>
        </p:nvSpPr>
        <p:spPr/>
        <p:txBody>
          <a:bodyPr/>
          <a:lstStyle/>
          <a:p>
            <a:r>
              <a:rPr lang="en-US" sz="3200" spc="-4" dirty="0">
                <a:latin typeface="Times New Roman"/>
                <a:cs typeface="Times New Roman"/>
              </a:rPr>
              <a:t>The sum of squared errors SSE</a:t>
            </a:r>
            <a:r>
              <a:rPr lang="en-US" sz="3200" spc="-49" dirty="0">
                <a:latin typeface="Times New Roman"/>
                <a:cs typeface="Times New Roman"/>
              </a:rPr>
              <a:t> </a:t>
            </a:r>
            <a:r>
              <a:rPr lang="en-US" sz="3200" spc="-4" dirty="0">
                <a:latin typeface="Times New Roman"/>
                <a:cs typeface="Times New Roman"/>
              </a:rPr>
              <a:t>is:</a:t>
            </a:r>
            <a:endParaRPr lang="ca-ES" dirty="0"/>
          </a:p>
        </p:txBody>
      </p:sp>
      <p:sp>
        <p:nvSpPr>
          <p:cNvPr id="4" name="object 4"/>
          <p:cNvSpPr/>
          <p:nvPr/>
        </p:nvSpPr>
        <p:spPr>
          <a:xfrm>
            <a:off x="1295400" y="2362200"/>
            <a:ext cx="7155211" cy="3829024"/>
          </a:xfrm>
          <a:prstGeom prst="rect">
            <a:avLst/>
          </a:prstGeom>
          <a:blipFill>
            <a:blip r:embed="rId4" cstate="print"/>
            <a:stretch>
              <a:fillRect/>
            </a:stretch>
          </a:blipFill>
        </p:spPr>
        <p:txBody>
          <a:bodyPr wrap="square" lIns="0" tIns="0" rIns="0" bIns="0" rtlCol="0"/>
          <a:lstStyle/>
          <a:p>
            <a:endParaRPr sz="2118"/>
          </a:p>
        </p:txBody>
      </p:sp>
      <p:pic>
        <p:nvPicPr>
          <p:cNvPr id="5" name="s19">
            <a:hlinkClick r:id="" action="ppaction://media"/>
            <a:extLst>
              <a:ext uri="{FF2B5EF4-FFF2-40B4-BE49-F238E27FC236}">
                <a16:creationId xmlns:a16="http://schemas.microsoft.com/office/drawing/2014/main" id="{A9A6E492-9DC4-451F-AF39-0B77E40DDC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15200" y="19812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4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dirty="0"/>
              <a:t>Linear Regression Analysis</a:t>
            </a:r>
          </a:p>
        </p:txBody>
      </p:sp>
      <p:sp>
        <p:nvSpPr>
          <p:cNvPr id="3075" name="Rectangle 3"/>
          <p:cNvSpPr>
            <a:spLocks noGrp="1" noChangeArrowheads="1"/>
          </p:cNvSpPr>
          <p:nvPr>
            <p:ph sz="quarter" idx="1"/>
          </p:nvPr>
        </p:nvSpPr>
        <p:spPr/>
        <p:txBody>
          <a:bodyPr>
            <a:normAutofit fontScale="92500" lnSpcReduction="20000"/>
          </a:bodyPr>
          <a:lstStyle/>
          <a:p>
            <a:r>
              <a:rPr lang="en-US" dirty="0"/>
              <a:t>Regression analysis is used to predict the value of one variable (the dependent variable) on the basis of other variables (the independent variables).</a:t>
            </a:r>
          </a:p>
          <a:p>
            <a:pPr lvl="1"/>
            <a:r>
              <a:rPr lang="en-US" dirty="0"/>
              <a:t>Dependent variable: denoted Y</a:t>
            </a:r>
          </a:p>
          <a:p>
            <a:pPr lvl="1"/>
            <a:r>
              <a:rPr lang="en-US" dirty="0"/>
              <a:t>Independent variables: denoted X</a:t>
            </a:r>
            <a:r>
              <a:rPr lang="en-US" baseline="-25000" dirty="0"/>
              <a:t>1</a:t>
            </a:r>
            <a:r>
              <a:rPr lang="en-US" dirty="0"/>
              <a:t>, X</a:t>
            </a:r>
            <a:r>
              <a:rPr lang="en-US" baseline="-25000" dirty="0"/>
              <a:t>2</a:t>
            </a:r>
            <a:r>
              <a:rPr lang="en-US" dirty="0"/>
              <a:t>, …, </a:t>
            </a:r>
            <a:r>
              <a:rPr lang="en-US" dirty="0" err="1"/>
              <a:t>X</a:t>
            </a:r>
            <a:r>
              <a:rPr lang="en-US" baseline="-25000" dirty="0" err="1"/>
              <a:t>k</a:t>
            </a:r>
            <a:endParaRPr lang="en-US" baseline="-25000" dirty="0"/>
          </a:p>
          <a:p>
            <a:pPr lvl="1"/>
            <a:r>
              <a:rPr lang="en-US" dirty="0"/>
              <a:t>If we only have ONE independent variable, the model is</a:t>
            </a:r>
          </a:p>
          <a:p>
            <a:endParaRPr lang="en-US" dirty="0"/>
          </a:p>
          <a:p>
            <a:endParaRPr lang="en-US" dirty="0"/>
          </a:p>
          <a:p>
            <a:pPr marL="0" indent="0">
              <a:buNone/>
            </a:pPr>
            <a:r>
              <a:rPr lang="en-US" dirty="0"/>
              <a:t>which is referred to as simple linear regression. We would be interested in estimating </a:t>
            </a:r>
            <a:r>
              <a:rPr lang="el-GR" dirty="0"/>
              <a:t>β</a:t>
            </a:r>
            <a:r>
              <a:rPr lang="en-US" baseline="-25000" dirty="0"/>
              <a:t>0</a:t>
            </a:r>
            <a:r>
              <a:rPr lang="en-US" dirty="0"/>
              <a:t> and </a:t>
            </a:r>
            <a:r>
              <a:rPr lang="el-GR" dirty="0"/>
              <a:t>β</a:t>
            </a:r>
            <a:r>
              <a:rPr lang="en-US" baseline="-25000" dirty="0"/>
              <a:t>1</a:t>
            </a:r>
            <a:r>
              <a:rPr lang="en-US" dirty="0"/>
              <a:t> from the data we collect. </a:t>
            </a:r>
            <a:endParaRPr lang="el-GR" dirty="0"/>
          </a:p>
        </p:txBody>
      </p:sp>
      <p:pic>
        <p:nvPicPr>
          <p:cNvPr id="717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3792521"/>
            <a:ext cx="4114800" cy="736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s2">
            <a:hlinkClick r:id="" action="ppaction://media"/>
            <a:extLst>
              <a:ext uri="{FF2B5EF4-FFF2-40B4-BE49-F238E27FC236}">
                <a16:creationId xmlns:a16="http://schemas.microsoft.com/office/drawing/2014/main" id="{253A7DCD-DC90-4B9B-94AD-ED8AC72841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43800" y="6096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ca-ES" dirty="0"/>
              <a:t>Derivation (Cont)</a:t>
            </a:r>
            <a:endParaRPr lang="ca-ES"/>
          </a:p>
        </p:txBody>
      </p:sp>
      <p:sp>
        <p:nvSpPr>
          <p:cNvPr id="10" name="Content Placeholder 9">
            <a:extLst>
              <a:ext uri="{FF2B5EF4-FFF2-40B4-BE49-F238E27FC236}">
                <a16:creationId xmlns:a16="http://schemas.microsoft.com/office/drawing/2014/main" id="{C2AF41CB-1ECC-4644-AEA4-05A98902C896}"/>
              </a:ext>
            </a:extLst>
          </p:cNvPr>
          <p:cNvSpPr>
            <a:spLocks noGrp="1"/>
          </p:cNvSpPr>
          <p:nvPr>
            <p:ph sz="quarter" idx="1"/>
          </p:nvPr>
        </p:nvSpPr>
        <p:spPr/>
        <p:txBody>
          <a:bodyPr/>
          <a:lstStyle/>
          <a:p>
            <a:r>
              <a:rPr lang="en-US" sz="3200" spc="-4" dirty="0">
                <a:latin typeface="Times New Roman"/>
                <a:cs typeface="Times New Roman"/>
              </a:rPr>
              <a:t>Differentiating this equation with respect to </a:t>
            </a:r>
            <a:r>
              <a:rPr lang="en-US" sz="3200" dirty="0">
                <a:latin typeface="Times New Roman"/>
                <a:cs typeface="Times New Roman"/>
              </a:rPr>
              <a:t>b</a:t>
            </a:r>
            <a:r>
              <a:rPr lang="en-US" sz="3200" baseline="-20467" dirty="0">
                <a:latin typeface="Times New Roman"/>
                <a:cs typeface="Times New Roman"/>
              </a:rPr>
              <a:t>1 </a:t>
            </a:r>
            <a:r>
              <a:rPr lang="en-US" sz="3200" spc="-4" dirty="0">
                <a:latin typeface="Times New Roman"/>
                <a:cs typeface="Times New Roman"/>
              </a:rPr>
              <a:t>and  equating the result to</a:t>
            </a:r>
            <a:r>
              <a:rPr lang="en-US" sz="3200" spc="-13" dirty="0">
                <a:latin typeface="Times New Roman"/>
                <a:cs typeface="Times New Roman"/>
              </a:rPr>
              <a:t> </a:t>
            </a:r>
            <a:r>
              <a:rPr lang="en-US" sz="3200" spc="-4" dirty="0">
                <a:latin typeface="Times New Roman"/>
                <a:cs typeface="Times New Roman"/>
              </a:rPr>
              <a:t>zero:</a:t>
            </a:r>
          </a:p>
          <a:p>
            <a:endParaRPr lang="en-US" sz="3200" spc="-4" dirty="0">
              <a:latin typeface="Times New Roman"/>
              <a:cs typeface="Times New Roman"/>
            </a:endParaRPr>
          </a:p>
          <a:p>
            <a:endParaRPr lang="en-US" sz="3200" spc="-4" dirty="0">
              <a:latin typeface="Times New Roman"/>
              <a:cs typeface="Times New Roman"/>
            </a:endParaRPr>
          </a:p>
          <a:p>
            <a:r>
              <a:rPr lang="ca-ES" sz="3200" spc="-4" dirty="0">
                <a:latin typeface="Times New Roman"/>
                <a:cs typeface="Times New Roman"/>
              </a:rPr>
              <a:t>That</a:t>
            </a:r>
            <a:r>
              <a:rPr lang="ca-ES" sz="3200" spc="-282" dirty="0">
                <a:latin typeface="Times New Roman"/>
                <a:cs typeface="Times New Roman"/>
              </a:rPr>
              <a:t> </a:t>
            </a:r>
            <a:r>
              <a:rPr lang="ca-ES" sz="3200" spc="-4" dirty="0">
                <a:latin typeface="Times New Roman"/>
                <a:cs typeface="Times New Roman"/>
              </a:rPr>
              <a:t>is,</a:t>
            </a:r>
            <a:endParaRPr lang="ca-ES" dirty="0"/>
          </a:p>
        </p:txBody>
      </p:sp>
      <p:sp>
        <p:nvSpPr>
          <p:cNvPr id="8" name="object 8"/>
          <p:cNvSpPr txBox="1">
            <a:spLocks noGrp="1"/>
          </p:cNvSpPr>
          <p:nvPr>
            <p:ph type="sldNum" sz="quarter" idx="4294967295"/>
          </p:nvPr>
        </p:nvSpPr>
        <p:spPr>
          <a:xfrm>
            <a:off x="8572500" y="7037388"/>
            <a:ext cx="571500" cy="277812"/>
          </a:xfrm>
          <a:prstGeom prst="rect">
            <a:avLst/>
          </a:prstGeom>
        </p:spPr>
        <p:txBody>
          <a:bodyPr vert="horz" wrap="square" lIns="0" tIns="0" rIns="0" bIns="0" rtlCol="0">
            <a:spAutoFit/>
          </a:bodyPr>
          <a:lstStyle>
            <a:defPPr>
              <a:defRPr lang="ca-ES"/>
            </a:defPPr>
            <a:lvl1pPr marL="0" algn="l" defTabSz="914400" rtl="0" eaLnBrk="1" latinLnBrk="0" hangingPunct="1">
              <a:defRPr sz="1800" b="0" i="0" kern="1200">
                <a:solidFill>
                  <a:schemeClr val="tx1"/>
                </a:solidFill>
                <a:latin typeface="Times New Roman"/>
                <a:ea typeface="+mn-ea"/>
                <a:cs typeface="Times New Roman"/>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2065"/>
              </a:lnSpc>
            </a:pPr>
            <a:r>
              <a:rPr lang="ca-ES"/>
              <a:t>14-</a:t>
            </a:r>
            <a:fld id="{81D60167-4931-47E6-BA6A-407CBD079E47}" type="slidenum">
              <a:rPr smtClean="0"/>
              <a:pPr marL="12700">
                <a:lnSpc>
                  <a:spcPts val="2065"/>
                </a:lnSpc>
              </a:pPr>
              <a:t>20</a:t>
            </a:fld>
            <a:endParaRPr dirty="0"/>
          </a:p>
        </p:txBody>
      </p:sp>
      <p:sp>
        <p:nvSpPr>
          <p:cNvPr id="5" name="object 5"/>
          <p:cNvSpPr/>
          <p:nvPr/>
        </p:nvSpPr>
        <p:spPr>
          <a:xfrm>
            <a:off x="2209800" y="3025588"/>
            <a:ext cx="4234478" cy="806823"/>
          </a:xfrm>
          <a:prstGeom prst="rect">
            <a:avLst/>
          </a:prstGeom>
          <a:blipFill>
            <a:blip r:embed="rId4" cstate="print"/>
            <a:stretch>
              <a:fillRect/>
            </a:stretch>
          </a:blipFill>
        </p:spPr>
        <p:txBody>
          <a:bodyPr wrap="square" lIns="0" tIns="0" rIns="0" bIns="0" rtlCol="0"/>
          <a:lstStyle/>
          <a:p>
            <a:endParaRPr sz="2118"/>
          </a:p>
        </p:txBody>
      </p:sp>
      <p:sp>
        <p:nvSpPr>
          <p:cNvPr id="6" name="object 6"/>
          <p:cNvSpPr/>
          <p:nvPr/>
        </p:nvSpPr>
        <p:spPr>
          <a:xfrm>
            <a:off x="2548326" y="4492253"/>
            <a:ext cx="3557426" cy="849835"/>
          </a:xfrm>
          <a:prstGeom prst="rect">
            <a:avLst/>
          </a:prstGeom>
          <a:blipFill>
            <a:blip r:embed="rId5" cstate="print"/>
            <a:stretch>
              <a:fillRect/>
            </a:stretch>
          </a:blipFill>
        </p:spPr>
        <p:txBody>
          <a:bodyPr wrap="square" lIns="0" tIns="0" rIns="0" bIns="0" rtlCol="0"/>
          <a:lstStyle/>
          <a:p>
            <a:endParaRPr sz="2118"/>
          </a:p>
        </p:txBody>
      </p:sp>
      <p:pic>
        <p:nvPicPr>
          <p:cNvPr id="3" name="s20">
            <a:hlinkClick r:id="" action="ppaction://media"/>
            <a:extLst>
              <a:ext uri="{FF2B5EF4-FFF2-40B4-BE49-F238E27FC236}">
                <a16:creationId xmlns:a16="http://schemas.microsoft.com/office/drawing/2014/main" id="{A0A173DA-0DCC-4365-9564-3DD4A7CFF4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8580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p:txBody>
          <a:bodyPr>
            <a:normAutofit/>
          </a:bodyPr>
          <a:lstStyle/>
          <a:p>
            <a:r>
              <a:rPr lang="en-US" dirty="0"/>
              <a:t>Least Squares Line</a:t>
            </a:r>
          </a:p>
        </p:txBody>
      </p:sp>
      <mc:AlternateContent xmlns:mc="http://schemas.openxmlformats.org/markup-compatibility/2006" xmlns:a14="http://schemas.microsoft.com/office/drawing/2010/main">
        <mc:Choice Requires="a14">
          <p:sp>
            <p:nvSpPr>
              <p:cNvPr id="20484" name="Rectangle 3"/>
              <p:cNvSpPr>
                <a:spLocks noGrp="1" noChangeArrowheads="1"/>
              </p:cNvSpPr>
              <p:nvPr>
                <p:ph sz="quarter" idx="1"/>
              </p:nvPr>
            </p:nvSpPr>
            <p:spPr/>
            <p:txBody>
              <a:bodyPr/>
              <a:lstStyle/>
              <a:p>
                <a:r>
                  <a:rPr lang="en-US" dirty="0"/>
                  <a:t>The coefficients b1 and b0 for the least squares line </a:t>
                </a:r>
                <a14:m>
                  <m:oMath xmlns:m="http://schemas.openxmlformats.org/officeDocument/2006/math">
                    <m:acc>
                      <m:accPr>
                        <m:chr m:val="̂"/>
                        <m:ctrlPr>
                          <a:rPr lang="en-US" i="1" smtClean="0">
                            <a:latin typeface="Cambria Math" panose="02040503050406030204" pitchFamily="18" charset="0"/>
                          </a:rPr>
                        </m:ctrlPr>
                      </m:accPr>
                      <m:e>
                        <m:r>
                          <a:rPr lang="es-ES" b="0" i="1" smtClean="0">
                            <a:latin typeface="Cambria Math" panose="02040503050406030204" pitchFamily="18" charset="0"/>
                          </a:rPr>
                          <m:t>𝑦</m:t>
                        </m:r>
                      </m:e>
                    </m:acc>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0</m:t>
                        </m:r>
                      </m:sub>
                    </m:sSub>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𝑏</m:t>
                        </m:r>
                      </m:e>
                      <m:sub>
                        <m:r>
                          <a:rPr lang="es-ES" b="0" i="1" smtClean="0">
                            <a:latin typeface="Cambria Math" panose="02040503050406030204" pitchFamily="18" charset="0"/>
                          </a:rPr>
                          <m:t>1</m:t>
                        </m:r>
                      </m:sub>
                    </m:sSub>
                    <m:r>
                      <a:rPr lang="es-ES" b="0" i="1" smtClean="0">
                        <a:latin typeface="Cambria Math" panose="02040503050406030204" pitchFamily="18" charset="0"/>
                      </a:rPr>
                      <m:t>𝑥</m:t>
                    </m:r>
                  </m:oMath>
                </a14:m>
                <a:r>
                  <a:rPr lang="en-US" dirty="0"/>
                  <a:t> are calculated as:</a:t>
                </a:r>
              </a:p>
            </p:txBody>
          </p:sp>
        </mc:Choice>
        <mc:Fallback xmlns="">
          <p:sp>
            <p:nvSpPr>
              <p:cNvPr id="20484" name="Rectangle 3"/>
              <p:cNvSpPr>
                <a:spLocks noGrp="1" noRot="1" noChangeAspect="1" noMove="1" noResize="1" noEditPoints="1" noAdjustHandles="1" noChangeArrowheads="1" noChangeShapeType="1" noTextEdit="1"/>
              </p:cNvSpPr>
              <p:nvPr>
                <p:ph sz="quarter" idx="1"/>
              </p:nvPr>
            </p:nvSpPr>
            <p:spPr>
              <a:blipFill>
                <a:blip r:embed="rId5"/>
                <a:stretch>
                  <a:fillRect l="-449" t="-1357" r="-2468"/>
                </a:stretch>
              </a:blipFill>
            </p:spPr>
            <p:txBody>
              <a:bodyPr/>
              <a:lstStyle/>
              <a:p>
                <a:r>
                  <a:rPr lang="ca-ES">
                    <a:noFill/>
                  </a:rPr>
                  <a:t> </a:t>
                </a:r>
              </a:p>
            </p:txBody>
          </p:sp>
        </mc:Fallback>
      </mc:AlternateContent>
      <p:pic>
        <p:nvPicPr>
          <p:cNvPr id="15" name="Picture 14"/>
          <p:cNvPicPr>
            <a:picLocks noChangeAspect="1"/>
          </p:cNvPicPr>
          <p:nvPr/>
        </p:nvPicPr>
        <p:blipFill>
          <a:blip r:embed="rId6"/>
          <a:stretch>
            <a:fillRect/>
          </a:stretch>
        </p:blipFill>
        <p:spPr>
          <a:xfrm>
            <a:off x="1379553" y="2949858"/>
            <a:ext cx="2752527" cy="1264837"/>
          </a:xfrm>
          <a:prstGeom prst="rect">
            <a:avLst/>
          </a:prstGeom>
        </p:spPr>
      </p:pic>
      <p:pic>
        <p:nvPicPr>
          <p:cNvPr id="16" name="Picture 15"/>
          <p:cNvPicPr>
            <a:picLocks noChangeAspect="1"/>
          </p:cNvPicPr>
          <p:nvPr/>
        </p:nvPicPr>
        <p:blipFill>
          <a:blip r:embed="rId7"/>
          <a:stretch>
            <a:fillRect/>
          </a:stretch>
        </p:blipFill>
        <p:spPr>
          <a:xfrm>
            <a:off x="4450100" y="2949859"/>
            <a:ext cx="1937085" cy="1172914"/>
          </a:xfrm>
          <a:prstGeom prst="rect">
            <a:avLst/>
          </a:prstGeom>
        </p:spPr>
      </p:pic>
      <p:pic>
        <p:nvPicPr>
          <p:cNvPr id="17" name="Picture 16"/>
          <p:cNvPicPr>
            <a:picLocks noChangeAspect="1"/>
          </p:cNvPicPr>
          <p:nvPr/>
        </p:nvPicPr>
        <p:blipFill>
          <a:blip r:embed="rId8"/>
          <a:stretch>
            <a:fillRect/>
          </a:stretch>
        </p:blipFill>
        <p:spPr>
          <a:xfrm>
            <a:off x="7258412" y="3235000"/>
            <a:ext cx="1266974" cy="979695"/>
          </a:xfrm>
          <a:prstGeom prst="rect">
            <a:avLst/>
          </a:prstGeom>
        </p:spPr>
      </p:pic>
      <p:pic>
        <p:nvPicPr>
          <p:cNvPr id="18" name="Picture 17"/>
          <p:cNvPicPr>
            <a:picLocks noChangeAspect="1"/>
          </p:cNvPicPr>
          <p:nvPr/>
        </p:nvPicPr>
        <p:blipFill>
          <a:blip r:embed="rId9"/>
          <a:stretch>
            <a:fillRect/>
          </a:stretch>
        </p:blipFill>
        <p:spPr>
          <a:xfrm>
            <a:off x="1005176" y="4677658"/>
            <a:ext cx="2963789" cy="1393958"/>
          </a:xfrm>
          <a:prstGeom prst="rect">
            <a:avLst/>
          </a:prstGeom>
        </p:spPr>
      </p:pic>
      <p:pic>
        <p:nvPicPr>
          <p:cNvPr id="19" name="Picture 18"/>
          <p:cNvPicPr>
            <a:picLocks noChangeAspect="1"/>
          </p:cNvPicPr>
          <p:nvPr/>
        </p:nvPicPr>
        <p:blipFill>
          <a:blip r:embed="rId10"/>
          <a:stretch>
            <a:fillRect/>
          </a:stretch>
        </p:blipFill>
        <p:spPr>
          <a:xfrm>
            <a:off x="4724400" y="5207116"/>
            <a:ext cx="1954138" cy="568622"/>
          </a:xfrm>
          <a:prstGeom prst="rect">
            <a:avLst/>
          </a:prstGeom>
        </p:spPr>
      </p:pic>
      <p:sp>
        <p:nvSpPr>
          <p:cNvPr id="2" name="Speech Bubble: Rectangle 1"/>
          <p:cNvSpPr/>
          <p:nvPr/>
        </p:nvSpPr>
        <p:spPr>
          <a:xfrm>
            <a:off x="6678538" y="2180883"/>
            <a:ext cx="2209800" cy="806429"/>
          </a:xfrm>
          <a:prstGeom prst="wedgeRectCallout">
            <a:avLst>
              <a:gd name="adj1" fmla="val -67730"/>
              <a:gd name="adj2" fmla="val 1222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Variance</a:t>
            </a:r>
          </a:p>
        </p:txBody>
      </p:sp>
      <p:sp>
        <p:nvSpPr>
          <p:cNvPr id="10" name="Speech Bubble: Rectangle 9"/>
          <p:cNvSpPr/>
          <p:nvPr/>
        </p:nvSpPr>
        <p:spPr>
          <a:xfrm>
            <a:off x="187552" y="2568858"/>
            <a:ext cx="1585624" cy="527154"/>
          </a:xfrm>
          <a:prstGeom prst="wedgeRectCallout">
            <a:avLst>
              <a:gd name="adj1" fmla="val 57005"/>
              <a:gd name="adj2" fmla="val 1201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Covariance</a:t>
            </a:r>
          </a:p>
        </p:txBody>
      </p:sp>
      <p:pic>
        <p:nvPicPr>
          <p:cNvPr id="4" name="s21">
            <a:hlinkClick r:id="" action="ppaction://media"/>
            <a:extLst>
              <a:ext uri="{FF2B5EF4-FFF2-40B4-BE49-F238E27FC236}">
                <a16:creationId xmlns:a16="http://schemas.microsoft.com/office/drawing/2014/main" id="{9BF03AC9-14A6-4965-B5B6-2443CAAD4356}"/>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295626" y="558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512F7-04D9-4E49-901D-ACE8C8152D48}"/>
              </a:ext>
            </a:extLst>
          </p:cNvPr>
          <p:cNvSpPr>
            <a:spLocks noGrp="1"/>
          </p:cNvSpPr>
          <p:nvPr>
            <p:ph type="title"/>
          </p:nvPr>
        </p:nvSpPr>
        <p:spPr/>
        <p:txBody>
          <a:bodyPr/>
          <a:lstStyle/>
          <a:p>
            <a:r>
              <a:rPr lang="ca-ES" dirty="0" err="1"/>
              <a:t>Proof</a:t>
            </a:r>
            <a:endParaRPr lang="ca-ES" dirty="0"/>
          </a:p>
        </p:txBody>
      </p:sp>
      <p:sp>
        <p:nvSpPr>
          <p:cNvPr id="4" name="Content Placeholder 3">
            <a:extLst>
              <a:ext uri="{FF2B5EF4-FFF2-40B4-BE49-F238E27FC236}">
                <a16:creationId xmlns:a16="http://schemas.microsoft.com/office/drawing/2014/main" id="{4E8A5405-06E9-442B-B26F-EE5DC46CDFD7}"/>
              </a:ext>
            </a:extLst>
          </p:cNvPr>
          <p:cNvSpPr>
            <a:spLocks noGrp="1"/>
          </p:cNvSpPr>
          <p:nvPr>
            <p:ph sz="quarter" idx="1"/>
          </p:nvPr>
        </p:nvSpPr>
        <p:spPr/>
        <p:txBody>
          <a:bodyPr/>
          <a:lstStyle/>
          <a:p>
            <a:endParaRPr lang="ca-ES"/>
          </a:p>
        </p:txBody>
      </p:sp>
      <p:pic>
        <p:nvPicPr>
          <p:cNvPr id="6" name="Picture 5">
            <a:extLst>
              <a:ext uri="{FF2B5EF4-FFF2-40B4-BE49-F238E27FC236}">
                <a16:creationId xmlns:a16="http://schemas.microsoft.com/office/drawing/2014/main" id="{B62761BD-64B6-4FAD-B5E0-F711982194F2}"/>
              </a:ext>
            </a:extLst>
          </p:cNvPr>
          <p:cNvPicPr>
            <a:picLocks noChangeAspect="1"/>
          </p:cNvPicPr>
          <p:nvPr/>
        </p:nvPicPr>
        <p:blipFill>
          <a:blip r:embed="rId2"/>
          <a:stretch>
            <a:fillRect/>
          </a:stretch>
        </p:blipFill>
        <p:spPr>
          <a:xfrm>
            <a:off x="654980" y="1586345"/>
            <a:ext cx="7834039" cy="4778154"/>
          </a:xfrm>
          <a:prstGeom prst="rect">
            <a:avLst/>
          </a:prstGeom>
        </p:spPr>
      </p:pic>
      <p:sp>
        <p:nvSpPr>
          <p:cNvPr id="7" name="Speech Bubble: Rectangle 6">
            <a:extLst>
              <a:ext uri="{FF2B5EF4-FFF2-40B4-BE49-F238E27FC236}">
                <a16:creationId xmlns:a16="http://schemas.microsoft.com/office/drawing/2014/main" id="{70423017-DC52-4955-9B0A-E1A1192B9F06}"/>
              </a:ext>
            </a:extLst>
          </p:cNvPr>
          <p:cNvSpPr/>
          <p:nvPr/>
        </p:nvSpPr>
        <p:spPr>
          <a:xfrm>
            <a:off x="6096000" y="4953000"/>
            <a:ext cx="609600" cy="457200"/>
          </a:xfrm>
          <a:prstGeom prst="wedgeRectCallout">
            <a:avLst>
              <a:gd name="adj1" fmla="val -124561"/>
              <a:gd name="adj2" fmla="val -114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dirty="0"/>
              <a:t>=0</a:t>
            </a:r>
          </a:p>
        </p:txBody>
      </p:sp>
    </p:spTree>
    <p:extLst>
      <p:ext uri="{BB962C8B-B14F-4D97-AF65-F5344CB8AC3E}">
        <p14:creationId xmlns:p14="http://schemas.microsoft.com/office/powerpoint/2010/main" val="3726924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72F2B-8E4B-481B-8052-D108944CECD1}"/>
              </a:ext>
            </a:extLst>
          </p:cNvPr>
          <p:cNvSpPr>
            <a:spLocks noGrp="1"/>
          </p:cNvSpPr>
          <p:nvPr>
            <p:ph type="title"/>
          </p:nvPr>
        </p:nvSpPr>
        <p:spPr/>
        <p:txBody>
          <a:bodyPr/>
          <a:lstStyle/>
          <a:p>
            <a:r>
              <a:rPr lang="en-US" dirty="0"/>
              <a:t>Using gradient descent</a:t>
            </a:r>
          </a:p>
        </p:txBody>
      </p:sp>
      <p:sp>
        <p:nvSpPr>
          <p:cNvPr id="4" name="Content Placeholder 3">
            <a:extLst>
              <a:ext uri="{FF2B5EF4-FFF2-40B4-BE49-F238E27FC236}">
                <a16:creationId xmlns:a16="http://schemas.microsoft.com/office/drawing/2014/main" id="{CFAF32FF-9012-46AE-B9C8-FDB929760BBB}"/>
              </a:ext>
            </a:extLst>
          </p:cNvPr>
          <p:cNvSpPr>
            <a:spLocks noGrp="1"/>
          </p:cNvSpPr>
          <p:nvPr>
            <p:ph sz="quarter" idx="1"/>
          </p:nvPr>
        </p:nvSpPr>
        <p:spPr/>
        <p:txBody>
          <a:bodyPr/>
          <a:lstStyle/>
          <a:p>
            <a:r>
              <a:rPr lang="ca-ES" dirty="0"/>
              <a:t>https://machinelearningmastery.com/linear-regression-tutorial-using-gradient-descent-for-machine-learning/</a:t>
            </a:r>
          </a:p>
        </p:txBody>
      </p:sp>
      <p:pic>
        <p:nvPicPr>
          <p:cNvPr id="3" name="s23">
            <a:hlinkClick r:id="" action="ppaction://media"/>
            <a:extLst>
              <a:ext uri="{FF2B5EF4-FFF2-40B4-BE49-F238E27FC236}">
                <a16:creationId xmlns:a16="http://schemas.microsoft.com/office/drawing/2014/main" id="{590F8B45-80DB-4275-8192-58CA8691CE3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467600" y="558800"/>
            <a:ext cx="406400" cy="406400"/>
          </a:xfrm>
          <a:prstGeom prst="rect">
            <a:avLst/>
          </a:prstGeom>
        </p:spPr>
      </p:pic>
    </p:spTree>
    <p:extLst>
      <p:ext uri="{BB962C8B-B14F-4D97-AF65-F5344CB8AC3E}">
        <p14:creationId xmlns:p14="http://schemas.microsoft.com/office/powerpoint/2010/main" val="395125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42" name="Rectangle 97"/>
          <p:cNvSpPr>
            <a:spLocks noGrp="1" noChangeArrowheads="1"/>
          </p:cNvSpPr>
          <p:nvPr>
            <p:ph type="title"/>
          </p:nvPr>
        </p:nvSpPr>
        <p:spPr/>
        <p:txBody>
          <a:bodyPr>
            <a:normAutofit/>
          </a:bodyPr>
          <a:lstStyle/>
          <a:p>
            <a:r>
              <a:rPr lang="en-US" dirty="0"/>
              <a:t>Least Squares Line</a:t>
            </a:r>
          </a:p>
        </p:txBody>
      </p:sp>
      <p:sp>
        <p:nvSpPr>
          <p:cNvPr id="3" name="Content Placeholder 2"/>
          <p:cNvSpPr>
            <a:spLocks noGrp="1"/>
          </p:cNvSpPr>
          <p:nvPr>
            <p:ph sz="quarter" idx="1"/>
          </p:nvPr>
        </p:nvSpPr>
        <p:spPr/>
        <p:txBody>
          <a:bodyPr/>
          <a:lstStyle/>
          <a:p>
            <a:r>
              <a:rPr lang="en-US" dirty="0"/>
              <a:t>From data, using statistics to obtain information and predict.</a:t>
            </a:r>
          </a:p>
        </p:txBody>
      </p:sp>
      <p:grpSp>
        <p:nvGrpSpPr>
          <p:cNvPr id="29" name="Group 28"/>
          <p:cNvGrpSpPr/>
          <p:nvPr/>
        </p:nvGrpSpPr>
        <p:grpSpPr>
          <a:xfrm>
            <a:off x="982651" y="2711934"/>
            <a:ext cx="6894196" cy="3529323"/>
            <a:chOff x="-423496" y="2590800"/>
            <a:chExt cx="7063942" cy="3529323"/>
          </a:xfrm>
        </p:grpSpPr>
        <p:sp>
          <p:nvSpPr>
            <p:cNvPr id="30" name="Text Box 4"/>
            <p:cNvSpPr txBox="1">
              <a:spLocks noChangeArrowheads="1"/>
            </p:cNvSpPr>
            <p:nvPr/>
          </p:nvSpPr>
          <p:spPr bwMode="auto">
            <a:xfrm>
              <a:off x="2444750" y="2590800"/>
              <a:ext cx="29845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a:latin typeface="Tahoma" pitchFamily="34" charset="0"/>
                </a:rPr>
                <a:t>y</a:t>
              </a:r>
            </a:p>
          </p:txBody>
        </p:sp>
        <p:sp>
          <p:nvSpPr>
            <p:cNvPr id="31" name="Freeform 5"/>
            <p:cNvSpPr>
              <a:spLocks/>
            </p:cNvSpPr>
            <p:nvPr/>
          </p:nvSpPr>
          <p:spPr bwMode="auto">
            <a:xfrm>
              <a:off x="2819400" y="2740093"/>
              <a:ext cx="3821046" cy="2974907"/>
            </a:xfrm>
            <a:custGeom>
              <a:avLst/>
              <a:gdLst>
                <a:gd name="T0" fmla="*/ 0 w 2304"/>
                <a:gd name="T1" fmla="*/ 0 h 1824"/>
                <a:gd name="T2" fmla="*/ 0 w 2304"/>
                <a:gd name="T3" fmla="*/ 3179763 h 1824"/>
                <a:gd name="T4" fmla="*/ 4724400 w 2304"/>
                <a:gd name="T5" fmla="*/ 3179763 h 1824"/>
                <a:gd name="T6" fmla="*/ 0 60000 65536"/>
                <a:gd name="T7" fmla="*/ 0 60000 65536"/>
                <a:gd name="T8" fmla="*/ 0 60000 65536"/>
              </a:gdLst>
              <a:ahLst/>
              <a:cxnLst>
                <a:cxn ang="T6">
                  <a:pos x="T0" y="T1"/>
                </a:cxn>
                <a:cxn ang="T7">
                  <a:pos x="T2" y="T3"/>
                </a:cxn>
                <a:cxn ang="T8">
                  <a:pos x="T4" y="T5"/>
                </a:cxn>
              </a:cxnLst>
              <a:rect l="0" t="0" r="r" b="b"/>
              <a:pathLst>
                <a:path w="2304" h="1824">
                  <a:moveTo>
                    <a:pt x="0" y="0"/>
                  </a:moveTo>
                  <a:lnTo>
                    <a:pt x="0" y="1824"/>
                  </a:lnTo>
                  <a:lnTo>
                    <a:pt x="2304" y="1824"/>
                  </a:lnTo>
                </a:path>
              </a:pathLst>
            </a:custGeom>
            <a:noFill/>
            <a:ln w="19050" cap="flat" cmpd="sng">
              <a:solidFill>
                <a:schemeClr val="tx1"/>
              </a:solidFill>
              <a:prstDash val="solid"/>
              <a:round/>
              <a:headEnd type="arrow"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endParaRPr lang="en-US"/>
            </a:p>
          </p:txBody>
        </p:sp>
        <p:sp>
          <p:nvSpPr>
            <p:cNvPr id="32" name="Line 7"/>
            <p:cNvSpPr>
              <a:spLocks noChangeShapeType="1"/>
            </p:cNvSpPr>
            <p:nvPr/>
          </p:nvSpPr>
          <p:spPr bwMode="auto">
            <a:xfrm flipV="1">
              <a:off x="2819400" y="2740093"/>
              <a:ext cx="3821046" cy="2116070"/>
            </a:xfrm>
            <a:prstGeom prst="line">
              <a:avLst/>
            </a:prstGeom>
            <a:ln w="9525"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wrap="square" anchor="ctr">
              <a:spAutoFit/>
            </a:bodyPr>
            <a:lstStyle/>
            <a:p>
              <a:endParaRPr lang="en-US"/>
            </a:p>
          </p:txBody>
        </p:sp>
        <p:sp>
          <p:nvSpPr>
            <p:cNvPr id="33" name="Text Box 37"/>
            <p:cNvSpPr txBox="1">
              <a:spLocks noChangeArrowheads="1"/>
            </p:cNvSpPr>
            <p:nvPr/>
          </p:nvSpPr>
          <p:spPr bwMode="auto">
            <a:xfrm>
              <a:off x="6217933" y="5751823"/>
              <a:ext cx="29686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r>
                <a:rPr lang="en-US" sz="1800">
                  <a:latin typeface="Tahoma" pitchFamily="34" charset="0"/>
                </a:rPr>
                <a:t>x</a:t>
              </a:r>
            </a:p>
          </p:txBody>
        </p:sp>
        <p:pic>
          <p:nvPicPr>
            <p:cNvPr id="34" name="Picture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496" y="3175212"/>
              <a:ext cx="2413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 name="Flowchart: Connector 34"/>
          <p:cNvSpPr/>
          <p:nvPr/>
        </p:nvSpPr>
        <p:spPr>
          <a:xfrm>
            <a:off x="4788024" y="4005064"/>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6" name="Flowchart: Connector 35"/>
          <p:cNvSpPr/>
          <p:nvPr/>
        </p:nvSpPr>
        <p:spPr>
          <a:xfrm>
            <a:off x="4940424" y="4157464"/>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7" name="Flowchart: Connector 36"/>
          <p:cNvSpPr/>
          <p:nvPr/>
        </p:nvSpPr>
        <p:spPr>
          <a:xfrm>
            <a:off x="5364088" y="3827177"/>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8" name="Flowchart: Connector 37"/>
          <p:cNvSpPr/>
          <p:nvPr/>
        </p:nvSpPr>
        <p:spPr>
          <a:xfrm>
            <a:off x="5796136" y="4365944"/>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39" name="Flowchart: Connector 38"/>
          <p:cNvSpPr/>
          <p:nvPr/>
        </p:nvSpPr>
        <p:spPr>
          <a:xfrm>
            <a:off x="6157344" y="4293936"/>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0" name="Flowchart: Connector 39"/>
          <p:cNvSpPr/>
          <p:nvPr/>
        </p:nvSpPr>
        <p:spPr>
          <a:xfrm>
            <a:off x="5932461" y="3656138"/>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1" name="Flowchart: Connector 40"/>
          <p:cNvSpPr/>
          <p:nvPr/>
        </p:nvSpPr>
        <p:spPr>
          <a:xfrm>
            <a:off x="5012432" y="4797152"/>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2" name="Flowchart: Connector 41"/>
          <p:cNvSpPr/>
          <p:nvPr/>
        </p:nvSpPr>
        <p:spPr>
          <a:xfrm>
            <a:off x="6804248" y="2831824"/>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3" name="Flowchart: Connector 42"/>
          <p:cNvSpPr/>
          <p:nvPr/>
        </p:nvSpPr>
        <p:spPr>
          <a:xfrm>
            <a:off x="7609351" y="3620134"/>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4" name="Flowchart: Connector 43"/>
          <p:cNvSpPr/>
          <p:nvPr/>
        </p:nvSpPr>
        <p:spPr>
          <a:xfrm>
            <a:off x="6876256" y="3969060"/>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5" name="Flowchart: Connector 44"/>
          <p:cNvSpPr/>
          <p:nvPr/>
        </p:nvSpPr>
        <p:spPr>
          <a:xfrm>
            <a:off x="6444208" y="3087982"/>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6" name="Flowchart: Connector 45"/>
          <p:cNvSpPr/>
          <p:nvPr/>
        </p:nvSpPr>
        <p:spPr>
          <a:xfrm>
            <a:off x="5580112" y="4833156"/>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7" name="Flowchart: Connector 46"/>
          <p:cNvSpPr/>
          <p:nvPr/>
        </p:nvSpPr>
        <p:spPr>
          <a:xfrm>
            <a:off x="6732240" y="3447986"/>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48" name="Flowchart: Connector 47"/>
          <p:cNvSpPr/>
          <p:nvPr/>
        </p:nvSpPr>
        <p:spPr>
          <a:xfrm>
            <a:off x="5948536" y="4518344"/>
            <a:ext cx="72008" cy="72008"/>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pic>
        <p:nvPicPr>
          <p:cNvPr id="49" name="Picture 48"/>
          <p:cNvPicPr>
            <a:picLocks noChangeAspect="1"/>
          </p:cNvPicPr>
          <p:nvPr/>
        </p:nvPicPr>
        <p:blipFill>
          <a:blip r:embed="rId3"/>
          <a:stretch>
            <a:fillRect/>
          </a:stretch>
        </p:blipFill>
        <p:spPr>
          <a:xfrm>
            <a:off x="107504" y="4629876"/>
            <a:ext cx="2864296" cy="2042687"/>
          </a:xfrm>
          <a:prstGeom prst="rect">
            <a:avLst/>
          </a:prstGeom>
        </p:spPr>
      </p:pic>
      <p:sp>
        <p:nvSpPr>
          <p:cNvPr id="4" name="Up Arrow 3"/>
          <p:cNvSpPr/>
          <p:nvPr/>
        </p:nvSpPr>
        <p:spPr>
          <a:xfrm>
            <a:off x="1676399" y="3827177"/>
            <a:ext cx="614917" cy="69116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
        <p:nvSpPr>
          <p:cNvPr id="5" name="Up Arrow 4"/>
          <p:cNvSpPr/>
          <p:nvPr/>
        </p:nvSpPr>
        <p:spPr>
          <a:xfrm rot="5400000">
            <a:off x="3482266" y="3275930"/>
            <a:ext cx="520753" cy="55707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idx="1"/>
          </p:nvPr>
        </p:nvSpPr>
        <p:spPr/>
        <p:txBody>
          <a:bodyPr/>
          <a:lstStyle/>
          <a:p>
            <a:r>
              <a:rPr lang="en-US" dirty="0"/>
              <a:t>Is the model good?</a:t>
            </a:r>
          </a:p>
        </p:txBody>
      </p:sp>
      <p:sp>
        <p:nvSpPr>
          <p:cNvPr id="5" name="Title 4"/>
          <p:cNvSpPr>
            <a:spLocks noGrp="1"/>
          </p:cNvSpPr>
          <p:nvPr>
            <p:ph type="title"/>
          </p:nvPr>
        </p:nvSpPr>
        <p:spPr/>
        <p:txBody>
          <a:bodyPr/>
          <a:lstStyle/>
          <a:p>
            <a:r>
              <a:rPr lang="en-US" dirty="0"/>
              <a:t>Assessing the Model</a:t>
            </a:r>
          </a:p>
        </p:txBody>
      </p:sp>
    </p:spTree>
    <p:extLst>
      <p:ext uri="{BB962C8B-B14F-4D97-AF65-F5344CB8AC3E}">
        <p14:creationId xmlns:p14="http://schemas.microsoft.com/office/powerpoint/2010/main" val="10529117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noChangeArrowheads="1"/>
          </p:cNvSpPr>
          <p:nvPr>
            <p:ph type="title"/>
          </p:nvPr>
        </p:nvSpPr>
        <p:spPr/>
        <p:txBody>
          <a:bodyPr/>
          <a:lstStyle/>
          <a:p>
            <a:r>
              <a:rPr lang="en-US" dirty="0"/>
              <a:t>Assessing the Model</a:t>
            </a:r>
          </a:p>
        </p:txBody>
      </p:sp>
      <p:sp>
        <p:nvSpPr>
          <p:cNvPr id="26628" name="Rectangle 3"/>
          <p:cNvSpPr>
            <a:spLocks noGrp="1" noChangeArrowheads="1"/>
          </p:cNvSpPr>
          <p:nvPr>
            <p:ph sz="quarter" idx="1"/>
          </p:nvPr>
        </p:nvSpPr>
        <p:spPr/>
        <p:txBody>
          <a:bodyPr>
            <a:normAutofit/>
          </a:bodyPr>
          <a:lstStyle/>
          <a:p>
            <a:r>
              <a:rPr lang="en-US" dirty="0"/>
              <a:t>The least squares method will </a:t>
            </a:r>
            <a:r>
              <a:rPr lang="en-US" b="1" dirty="0"/>
              <a:t>always produce a straight line</a:t>
            </a:r>
            <a:r>
              <a:rPr lang="en-US" dirty="0"/>
              <a:t>, even if there is no relationship between the variables, or if the relationship is something other than linear.</a:t>
            </a:r>
          </a:p>
          <a:p>
            <a:r>
              <a:rPr lang="en-US" dirty="0"/>
              <a:t>Hence, in addition to determining the coefficients of the least squares line, we need to assess it to see how well it “fits” the data. We’ll see these evaluation methods now. They’re based on the what is called sum of squares for errors (SSE).</a:t>
            </a:r>
          </a:p>
        </p:txBody>
      </p:sp>
      <p:pic>
        <p:nvPicPr>
          <p:cNvPr id="2" name="s26">
            <a:hlinkClick r:id="" action="ppaction://media"/>
            <a:extLst>
              <a:ext uri="{FF2B5EF4-FFF2-40B4-BE49-F238E27FC236}">
                <a16:creationId xmlns:a16="http://schemas.microsoft.com/office/drawing/2014/main" id="{E117BA18-2BC3-40CB-90C4-98E80297B5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2800" y="7620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en-US"/>
              <a:t>Sum of Squares for Error</a:t>
            </a:r>
            <a:endParaRPr lang="en-US" dirty="0"/>
          </a:p>
        </p:txBody>
      </p:sp>
      <p:sp>
        <p:nvSpPr>
          <p:cNvPr id="27652" name="Rectangle 3"/>
          <p:cNvSpPr>
            <a:spLocks noGrp="1" noChangeArrowheads="1"/>
          </p:cNvSpPr>
          <p:nvPr>
            <p:ph sz="quarter" idx="1"/>
          </p:nvPr>
        </p:nvSpPr>
        <p:spPr/>
        <p:txBody>
          <a:bodyPr>
            <a:normAutofit lnSpcReduction="10000"/>
          </a:bodyPr>
          <a:lstStyle/>
          <a:p>
            <a:r>
              <a:rPr lang="en-US" dirty="0"/>
              <a:t>The sum of squares for error is calculated as:</a:t>
            </a:r>
          </a:p>
          <a:p>
            <a:endParaRPr lang="en-US" dirty="0"/>
          </a:p>
          <a:p>
            <a:endParaRPr lang="en-US" dirty="0"/>
          </a:p>
          <a:p>
            <a:endParaRPr lang="en-US" dirty="0"/>
          </a:p>
          <a:p>
            <a:pPr marL="0" indent="0">
              <a:buNone/>
            </a:pPr>
            <a:r>
              <a:rPr lang="en-US" dirty="0"/>
              <a:t>and is used in the calculation of the standard error of </a:t>
            </a:r>
            <a:r>
              <a:rPr lang="tr-TR" dirty="0"/>
              <a:t>the </a:t>
            </a:r>
            <a:r>
              <a:rPr lang="en-US" dirty="0"/>
              <a:t>estimate:</a:t>
            </a:r>
          </a:p>
          <a:p>
            <a:endParaRPr lang="en-US" dirty="0"/>
          </a:p>
          <a:p>
            <a:endParaRPr lang="en-US" dirty="0"/>
          </a:p>
          <a:p>
            <a:r>
              <a:rPr lang="en-US" dirty="0"/>
              <a:t>If S</a:t>
            </a:r>
            <a:r>
              <a:rPr lang="en-US" baseline="-25000" dirty="0">
                <a:sym typeface="Symbol"/>
              </a:rPr>
              <a:t></a:t>
            </a:r>
            <a:r>
              <a:rPr lang="en-US" dirty="0">
                <a:sym typeface="Symbol"/>
              </a:rPr>
              <a:t> </a:t>
            </a:r>
            <a:r>
              <a:rPr lang="en-US" dirty="0"/>
              <a:t>is zero, all the points fall on the regression line.</a:t>
            </a:r>
          </a:p>
        </p:txBody>
      </p:sp>
      <p:pic>
        <p:nvPicPr>
          <p:cNvPr id="27653"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057400"/>
            <a:ext cx="2997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4152900"/>
            <a:ext cx="17399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s27">
            <a:hlinkClick r:id="" action="ppaction://media"/>
            <a:extLst>
              <a:ext uri="{FF2B5EF4-FFF2-40B4-BE49-F238E27FC236}">
                <a16:creationId xmlns:a16="http://schemas.microsoft.com/office/drawing/2014/main" id="{309D8CCD-B7D7-4583-B952-724F6C52F6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91400" y="692002"/>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r>
              <a:rPr lang="en-US" dirty="0"/>
              <a:t>Standard Error</a:t>
            </a:r>
          </a:p>
        </p:txBody>
      </p:sp>
      <p:sp>
        <p:nvSpPr>
          <p:cNvPr id="28676" name="Rectangle 3"/>
          <p:cNvSpPr>
            <a:spLocks noGrp="1" noChangeArrowheads="1"/>
          </p:cNvSpPr>
          <p:nvPr>
            <p:ph sz="quarter" idx="1"/>
          </p:nvPr>
        </p:nvSpPr>
        <p:spPr/>
        <p:txBody>
          <a:bodyPr>
            <a:normAutofit fontScale="25000" lnSpcReduction="20000"/>
          </a:bodyPr>
          <a:lstStyle/>
          <a:p>
            <a:r>
              <a:rPr lang="en-US" sz="8000" dirty="0"/>
              <a:t>If S</a:t>
            </a:r>
            <a:r>
              <a:rPr lang="en-US" sz="8000" baseline="-25000" dirty="0">
                <a:sym typeface="Symbol"/>
              </a:rPr>
              <a:t> </a:t>
            </a:r>
            <a:r>
              <a:rPr lang="en-US" sz="8000" dirty="0"/>
              <a:t>is small, the fit is excellent and the linear model should be used for forecasting. If S</a:t>
            </a:r>
            <a:r>
              <a:rPr lang="en-US" sz="8000" baseline="-25000" dirty="0">
                <a:sym typeface="Symbol"/>
              </a:rPr>
              <a:t> </a:t>
            </a:r>
            <a:r>
              <a:rPr lang="en-US" sz="8000" dirty="0"/>
              <a:t>is large, the model is poor… but what is small or large?</a:t>
            </a:r>
          </a:p>
          <a:p>
            <a:endParaRPr lang="en-US" sz="3700" dirty="0"/>
          </a:p>
          <a:p>
            <a:pPr marL="0" indent="0">
              <a:buNone/>
            </a:pPr>
            <a:r>
              <a:rPr lang="es-ES" sz="4800" i="1" dirty="0" err="1"/>
              <a:t>Rcmdr</a:t>
            </a:r>
            <a:r>
              <a:rPr lang="es-ES" sz="4800" i="1" dirty="0"/>
              <a:t>&gt;  RegModel.1 &lt;- lm(X100m~X110m.hurdle, data=</a:t>
            </a:r>
            <a:r>
              <a:rPr lang="es-ES" sz="4800" i="1" dirty="0" err="1"/>
              <a:t>decathlon</a:t>
            </a:r>
            <a:r>
              <a:rPr lang="es-ES" sz="4800" i="1" dirty="0"/>
              <a:t>)</a:t>
            </a:r>
          </a:p>
          <a:p>
            <a:pPr marL="0" indent="0">
              <a:buNone/>
            </a:pPr>
            <a:r>
              <a:rPr lang="es-ES" sz="4800" i="1" dirty="0" err="1"/>
              <a:t>Rcmdr</a:t>
            </a:r>
            <a:r>
              <a:rPr lang="es-ES" sz="4800" i="1" dirty="0"/>
              <a:t>&gt;  </a:t>
            </a:r>
            <a:r>
              <a:rPr lang="es-ES" sz="4800" i="1" dirty="0" err="1"/>
              <a:t>summary</a:t>
            </a:r>
            <a:r>
              <a:rPr lang="es-ES" sz="4800" i="1" dirty="0"/>
              <a:t>(RegModel.1)</a:t>
            </a:r>
          </a:p>
          <a:p>
            <a:pPr marL="0" indent="0">
              <a:buNone/>
            </a:pPr>
            <a:r>
              <a:rPr lang="es-ES" sz="4800" i="1" dirty="0"/>
              <a:t>Call:</a:t>
            </a:r>
          </a:p>
          <a:p>
            <a:pPr marL="0" indent="0">
              <a:buNone/>
            </a:pPr>
            <a:r>
              <a:rPr lang="es-ES" sz="4800" i="1" dirty="0"/>
              <a:t>lm(formula = X100m ~ X110m.hurdle, data = </a:t>
            </a:r>
            <a:r>
              <a:rPr lang="es-ES" sz="4800" i="1" dirty="0" err="1"/>
              <a:t>decathlon</a:t>
            </a:r>
            <a:r>
              <a:rPr lang="es-ES" sz="4800" i="1" dirty="0"/>
              <a:t>)</a:t>
            </a:r>
          </a:p>
          <a:p>
            <a:pPr marL="0" indent="0">
              <a:buNone/>
            </a:pPr>
            <a:r>
              <a:rPr lang="es-ES" sz="4800" i="1" dirty="0" err="1"/>
              <a:t>Residuals</a:t>
            </a:r>
            <a:r>
              <a:rPr lang="es-ES" sz="4800" i="1" dirty="0"/>
              <a:t>:</a:t>
            </a:r>
          </a:p>
          <a:p>
            <a:pPr marL="0" indent="0">
              <a:buNone/>
            </a:pPr>
            <a:r>
              <a:rPr lang="es-ES" sz="4800" i="1" dirty="0"/>
              <a:t>     Min       1Q   Median       3Q      Max </a:t>
            </a:r>
          </a:p>
          <a:p>
            <a:pPr marL="0" indent="0">
              <a:buNone/>
            </a:pPr>
            <a:r>
              <a:rPr lang="es-ES" sz="4800" i="1" dirty="0"/>
              <a:t>-0.44870 -0.16112  0.03165  0.11431  0.53716 </a:t>
            </a:r>
          </a:p>
          <a:p>
            <a:pPr marL="0" indent="0">
              <a:buNone/>
            </a:pPr>
            <a:r>
              <a:rPr lang="es-ES" sz="4800" i="1" dirty="0" err="1"/>
              <a:t>Coefficients</a:t>
            </a:r>
            <a:r>
              <a:rPr lang="es-ES" sz="4800" i="1" dirty="0"/>
              <a:t>:</a:t>
            </a:r>
          </a:p>
          <a:p>
            <a:pPr marL="0" indent="0">
              <a:buNone/>
            </a:pPr>
            <a:r>
              <a:rPr lang="es-ES" sz="4800" i="1" dirty="0"/>
              <a:t>             </a:t>
            </a:r>
            <a:r>
              <a:rPr lang="es-ES" sz="4800" i="1" dirty="0" err="1"/>
              <a:t>Estimate</a:t>
            </a:r>
            <a:r>
              <a:rPr lang="es-ES" sz="4800" i="1" dirty="0"/>
              <a:t> </a:t>
            </a:r>
            <a:r>
              <a:rPr lang="es-ES" sz="4800" i="1" dirty="0" err="1"/>
              <a:t>Std</a:t>
            </a:r>
            <a:r>
              <a:rPr lang="es-ES" sz="4800" i="1" dirty="0"/>
              <a:t>. Error t </a:t>
            </a:r>
            <a:r>
              <a:rPr lang="es-ES" sz="4800" i="1" dirty="0" err="1"/>
              <a:t>value</a:t>
            </a:r>
            <a:r>
              <a:rPr lang="es-ES" sz="4800" i="1" dirty="0"/>
              <a:t> Pr(&gt;|t|)    </a:t>
            </a:r>
          </a:p>
          <a:p>
            <a:pPr marL="0" indent="0">
              <a:buNone/>
            </a:pPr>
            <a:r>
              <a:rPr lang="es-ES" sz="4800" i="1" dirty="0"/>
              <a:t>(</a:t>
            </a:r>
            <a:r>
              <a:rPr lang="es-ES" sz="4800" i="1" dirty="0" err="1"/>
              <a:t>Intercept</a:t>
            </a:r>
            <a:r>
              <a:rPr lang="es-ES" sz="4800" i="1" dirty="0"/>
              <a:t>)   6.27614    1.06281   5.905 7.01e-07 ***</a:t>
            </a:r>
          </a:p>
          <a:p>
            <a:pPr marL="0" indent="0">
              <a:buNone/>
            </a:pPr>
            <a:r>
              <a:rPr lang="es-ES" sz="4800" i="1" dirty="0"/>
              <a:t>X110m.hurdle  0.32329    0.07273   4.445 7.08e-05 ***</a:t>
            </a:r>
          </a:p>
          <a:p>
            <a:pPr marL="0" indent="0">
              <a:buNone/>
            </a:pPr>
            <a:r>
              <a:rPr lang="es-ES" sz="4800" i="1" dirty="0"/>
              <a:t>---</a:t>
            </a:r>
          </a:p>
          <a:p>
            <a:pPr marL="0" indent="0">
              <a:buNone/>
            </a:pPr>
            <a:r>
              <a:rPr lang="es-ES" sz="4800" i="1" dirty="0" err="1"/>
              <a:t>Signif</a:t>
            </a:r>
            <a:r>
              <a:rPr lang="es-ES" sz="4800" i="1" dirty="0"/>
              <a:t>. </a:t>
            </a:r>
            <a:r>
              <a:rPr lang="es-ES" sz="4800" i="1" dirty="0" err="1"/>
              <a:t>codes</a:t>
            </a:r>
            <a:r>
              <a:rPr lang="es-ES" sz="4800" i="1" dirty="0"/>
              <a:t>:  0 '***' 0.001 '**' 0.01 '*' 0.05 '.' 0.1 ' ' 1</a:t>
            </a:r>
          </a:p>
          <a:p>
            <a:pPr marL="0" indent="0">
              <a:buNone/>
            </a:pPr>
            <a:r>
              <a:rPr lang="es-ES" sz="4800" i="1" dirty="0"/>
              <a:t>Residual standard error: 0.217 </a:t>
            </a:r>
            <a:r>
              <a:rPr lang="es-ES" sz="4800" i="1" dirty="0" err="1"/>
              <a:t>on</a:t>
            </a:r>
            <a:r>
              <a:rPr lang="es-ES" sz="4800" i="1" dirty="0"/>
              <a:t> 39 </a:t>
            </a:r>
            <a:r>
              <a:rPr lang="es-ES" sz="4800" i="1" dirty="0" err="1"/>
              <a:t>degrees</a:t>
            </a:r>
            <a:r>
              <a:rPr lang="es-ES" sz="4800" i="1" dirty="0"/>
              <a:t> of </a:t>
            </a:r>
            <a:r>
              <a:rPr lang="es-ES" sz="4800" i="1" dirty="0" err="1"/>
              <a:t>freedom</a:t>
            </a:r>
            <a:endParaRPr lang="es-ES" sz="4800" i="1" dirty="0"/>
          </a:p>
          <a:p>
            <a:pPr marL="0" indent="0">
              <a:buNone/>
            </a:pPr>
            <a:r>
              <a:rPr lang="es-ES" sz="4800" i="1" dirty="0" err="1"/>
              <a:t>Multiple</a:t>
            </a:r>
            <a:r>
              <a:rPr lang="es-ES" sz="4800" i="1" dirty="0"/>
              <a:t> R-</a:t>
            </a:r>
            <a:r>
              <a:rPr lang="es-ES" sz="4800" i="1" dirty="0" err="1"/>
              <a:t>squared</a:t>
            </a:r>
            <a:r>
              <a:rPr lang="es-ES" sz="4800" i="1" dirty="0"/>
              <a:t>:  0.3363,	</a:t>
            </a:r>
            <a:r>
              <a:rPr lang="es-ES" sz="4800" i="1" dirty="0" err="1"/>
              <a:t>Adjusted</a:t>
            </a:r>
            <a:r>
              <a:rPr lang="es-ES" sz="4800" i="1" dirty="0"/>
              <a:t> R-</a:t>
            </a:r>
            <a:r>
              <a:rPr lang="es-ES" sz="4800" i="1" dirty="0" err="1"/>
              <a:t>squared</a:t>
            </a:r>
            <a:r>
              <a:rPr lang="es-ES" sz="4800" i="1" dirty="0"/>
              <a:t>:  0.3193 </a:t>
            </a:r>
          </a:p>
          <a:p>
            <a:pPr marL="0" indent="0">
              <a:buNone/>
            </a:pPr>
            <a:r>
              <a:rPr lang="es-ES" sz="4800" i="1" dirty="0"/>
              <a:t>F-</a:t>
            </a:r>
            <a:r>
              <a:rPr lang="es-ES" sz="4800" i="1" dirty="0" err="1"/>
              <a:t>statistic</a:t>
            </a:r>
            <a:r>
              <a:rPr lang="es-ES" sz="4800" i="1" dirty="0"/>
              <a:t>: 19.76 </a:t>
            </a:r>
            <a:r>
              <a:rPr lang="es-ES" sz="4800" i="1" dirty="0" err="1"/>
              <a:t>on</a:t>
            </a:r>
            <a:r>
              <a:rPr lang="es-ES" sz="4800" i="1" dirty="0"/>
              <a:t> 1 and 39 DF,  p-</a:t>
            </a:r>
            <a:r>
              <a:rPr lang="es-ES" sz="4800" i="1" dirty="0" err="1"/>
              <a:t>value</a:t>
            </a:r>
            <a:r>
              <a:rPr lang="es-ES" sz="4800" i="1" dirty="0"/>
              <a:t>: 7.082e-05</a:t>
            </a:r>
            <a:endParaRPr lang="en-US" sz="4800" dirty="0"/>
          </a:p>
        </p:txBody>
      </p:sp>
      <p:grpSp>
        <p:nvGrpSpPr>
          <p:cNvPr id="9" name="Group 8"/>
          <p:cNvGrpSpPr/>
          <p:nvPr/>
        </p:nvGrpSpPr>
        <p:grpSpPr>
          <a:xfrm>
            <a:off x="381000" y="5334000"/>
            <a:ext cx="4689348" cy="457200"/>
            <a:chOff x="152400" y="2362200"/>
            <a:chExt cx="3810000" cy="457200"/>
          </a:xfrm>
        </p:grpSpPr>
        <p:pic>
          <p:nvPicPr>
            <p:cNvPr id="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9374" y="2362200"/>
              <a:ext cx="35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p:cNvSpPr>
              <a:spLocks noChangeArrowheads="1"/>
            </p:cNvSpPr>
            <p:nvPr/>
          </p:nvSpPr>
          <p:spPr bwMode="auto">
            <a:xfrm>
              <a:off x="152400" y="2438400"/>
              <a:ext cx="3810000" cy="304800"/>
            </a:xfrm>
            <a:prstGeom prst="rect">
              <a:avLst/>
            </a:prstGeom>
            <a:noFill/>
            <a:ln w="19050">
              <a:solidFill>
                <a:srgbClr val="0000FF"/>
              </a:solidFill>
              <a:miter lim="800000"/>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grpSp>
      <p:pic>
        <p:nvPicPr>
          <p:cNvPr id="3" name="s28">
            <a:hlinkClick r:id="" action="ppaction://media"/>
            <a:extLst>
              <a:ext uri="{FF2B5EF4-FFF2-40B4-BE49-F238E27FC236}">
                <a16:creationId xmlns:a16="http://schemas.microsoft.com/office/drawing/2014/main" id="{DCAE78B8-D2CC-4979-838C-82A1ACE46E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294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0" name="Rectangle 2"/>
          <p:cNvSpPr>
            <a:spLocks noGrp="1" noChangeArrowheads="1"/>
          </p:cNvSpPr>
          <p:nvPr>
            <p:ph type="title"/>
          </p:nvPr>
        </p:nvSpPr>
        <p:spPr/>
        <p:txBody>
          <a:bodyPr/>
          <a:lstStyle/>
          <a:p>
            <a:pPr eaLnBrk="1" hangingPunct="1"/>
            <a:r>
              <a:rPr lang="en-US" dirty="0"/>
              <a:t>Standard Error</a:t>
            </a:r>
          </a:p>
        </p:txBody>
      </p:sp>
      <mc:AlternateContent xmlns:mc="http://schemas.openxmlformats.org/markup-compatibility/2006" xmlns:a14="http://schemas.microsoft.com/office/drawing/2010/main">
        <mc:Choice Requires="a14">
          <p:sp>
            <p:nvSpPr>
              <p:cNvPr id="29701" name="Rectangle 3"/>
              <p:cNvSpPr>
                <a:spLocks noGrp="1" noChangeArrowheads="1"/>
              </p:cNvSpPr>
              <p:nvPr>
                <p:ph sz="quarter" idx="1"/>
              </p:nvPr>
            </p:nvSpPr>
            <p:spPr/>
            <p:txBody>
              <a:bodyPr>
                <a:normAutofit/>
              </a:bodyPr>
              <a:lstStyle/>
              <a:p>
                <a:r>
                  <a:rPr lang="en-US" dirty="0"/>
                  <a:t>Judge the value of S</a:t>
                </a:r>
                <a:r>
                  <a:rPr lang="en-US" baseline="-25000" dirty="0">
                    <a:sym typeface="Symbol"/>
                  </a:rPr>
                  <a:t> </a:t>
                </a:r>
                <a:r>
                  <a:rPr lang="en-US" dirty="0"/>
                  <a:t>by </a:t>
                </a:r>
                <a:r>
                  <a:rPr lang="en-US" b="1" dirty="0"/>
                  <a:t>comparing</a:t>
                </a:r>
                <a:r>
                  <a:rPr lang="en-US" dirty="0"/>
                  <a:t> it to the </a:t>
                </a:r>
                <a:r>
                  <a:rPr lang="en-US" b="1" dirty="0"/>
                  <a:t>sample mean </a:t>
                </a:r>
                <a:r>
                  <a:rPr lang="en-US" dirty="0"/>
                  <a:t>of the dependent variable (</a:t>
                </a:r>
                <a14:m>
                  <m:oMath xmlns:m="http://schemas.openxmlformats.org/officeDocument/2006/math">
                    <m:acc>
                      <m:accPr>
                        <m:chr m:val="̅"/>
                        <m:ctrlPr>
                          <a:rPr lang="en-US" i="1" smtClean="0">
                            <a:latin typeface="Cambria Math" panose="02040503050406030204" pitchFamily="18" charset="0"/>
                          </a:rPr>
                        </m:ctrlPr>
                      </m:accPr>
                      <m:e>
                        <m:r>
                          <a:rPr lang="ca-ES" b="0" i="1" smtClean="0">
                            <a:latin typeface="Cambria Math"/>
                          </a:rPr>
                          <m:t>𝑦</m:t>
                        </m:r>
                      </m:e>
                    </m:acc>
                  </m:oMath>
                </a14:m>
                <a:r>
                  <a:rPr lang="en-US" dirty="0"/>
                  <a:t>).</a:t>
                </a:r>
              </a:p>
              <a:p>
                <a:pPr eaLnBrk="1" hangingPunct="1"/>
                <a:r>
                  <a:rPr lang="en-US" dirty="0"/>
                  <a:t>In this example, </a:t>
                </a:r>
              </a:p>
              <a:p>
                <a:pPr lvl="1"/>
                <a:r>
                  <a:rPr lang="en-US" dirty="0"/>
                  <a:t>S</a:t>
                </a:r>
                <a:r>
                  <a:rPr lang="en-US" baseline="-25000" dirty="0">
                    <a:sym typeface="Symbol"/>
                  </a:rPr>
                  <a:t> </a:t>
                </a:r>
                <a:r>
                  <a:rPr lang="en-US" dirty="0"/>
                  <a:t>= .217 and</a:t>
                </a:r>
              </a:p>
              <a:p>
                <a:pPr lvl="1"/>
                <a14:m>
                  <m:oMath xmlns:m="http://schemas.openxmlformats.org/officeDocument/2006/math">
                    <m:acc>
                      <m:accPr>
                        <m:chr m:val="̅"/>
                        <m:ctrlPr>
                          <a:rPr lang="en-US" i="1">
                            <a:latin typeface="Cambria Math" panose="02040503050406030204" pitchFamily="18" charset="0"/>
                          </a:rPr>
                        </m:ctrlPr>
                      </m:accPr>
                      <m:e>
                        <m:r>
                          <a:rPr lang="ca-ES" i="1">
                            <a:latin typeface="Cambria Math"/>
                          </a:rPr>
                          <m:t>𝑦</m:t>
                        </m:r>
                      </m:e>
                    </m:acc>
                  </m:oMath>
                </a14:m>
                <a:r>
                  <a:rPr lang="en-US" dirty="0"/>
                  <a:t>= 11.0</a:t>
                </a:r>
              </a:p>
              <a:p>
                <a:pPr eaLnBrk="1" hangingPunct="1"/>
                <a:r>
                  <a:rPr lang="en-US" dirty="0"/>
                  <a:t>It appears to be “small”, hence our linear regression model is “good”.</a:t>
                </a:r>
              </a:p>
            </p:txBody>
          </p:sp>
        </mc:Choice>
        <mc:Fallback xmlns="">
          <p:sp>
            <p:nvSpPr>
              <p:cNvPr id="29701" name="Rectangle 3"/>
              <p:cNvSpPr>
                <a:spLocks noGrp="1" noRot="1" noChangeAspect="1" noMove="1" noResize="1" noEditPoints="1" noAdjustHandles="1" noChangeArrowheads="1" noChangeShapeType="1" noTextEdit="1"/>
              </p:cNvSpPr>
              <p:nvPr>
                <p:ph sz="quarter" idx="1"/>
              </p:nvPr>
            </p:nvSpPr>
            <p:spPr>
              <a:blipFill>
                <a:blip r:embed="rId4"/>
                <a:stretch>
                  <a:fillRect l="-449" t="-1357" r="-2618"/>
                </a:stretch>
              </a:blipFill>
            </p:spPr>
            <p:txBody>
              <a:bodyPr/>
              <a:lstStyle/>
              <a:p>
                <a:r>
                  <a:rPr lang="ca-ES">
                    <a:noFill/>
                  </a:rPr>
                  <a:t> </a:t>
                </a:r>
              </a:p>
            </p:txBody>
          </p:sp>
        </mc:Fallback>
      </mc:AlternateContent>
      <p:pic>
        <p:nvPicPr>
          <p:cNvPr id="2" name="s29">
            <a:hlinkClick r:id="" action="ppaction://media"/>
            <a:extLst>
              <a:ext uri="{FF2B5EF4-FFF2-40B4-BE49-F238E27FC236}">
                <a16:creationId xmlns:a16="http://schemas.microsoft.com/office/drawing/2014/main" id="{8E71345B-D368-42FB-884C-BDD7F824CC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294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79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t>Linear Regression Analysis</a:t>
            </a:r>
          </a:p>
        </p:txBody>
      </p:sp>
      <mc:AlternateContent xmlns:mc="http://schemas.openxmlformats.org/markup-compatibility/2006" xmlns:a14="http://schemas.microsoft.com/office/drawing/2010/main">
        <mc:Choice Requires="a14">
          <p:sp>
            <p:nvSpPr>
              <p:cNvPr id="76803" name="Rectangle 3"/>
              <p:cNvSpPr>
                <a:spLocks noGrp="1" noChangeArrowheads="1"/>
              </p:cNvSpPr>
              <p:nvPr>
                <p:ph sz="quarter" idx="1"/>
              </p:nvPr>
            </p:nvSpPr>
            <p:spPr/>
            <p:txBody>
              <a:bodyPr>
                <a:normAutofit lnSpcReduction="10000"/>
              </a:bodyPr>
              <a:lstStyle/>
              <a:p>
                <a:endParaRPr lang="en-US" dirty="0"/>
              </a:p>
              <a:p>
                <a:endParaRPr lang="en-US" dirty="0"/>
              </a:p>
              <a:p>
                <a:r>
                  <a:rPr lang="en-US" dirty="0"/>
                  <a:t>Variables:</a:t>
                </a:r>
              </a:p>
              <a:p>
                <a:pPr lvl="1"/>
                <a:r>
                  <a:rPr lang="en-US" dirty="0"/>
                  <a:t>	X = Independent Variable (we provide this)</a:t>
                </a:r>
              </a:p>
              <a:p>
                <a:pPr lvl="1"/>
                <a:r>
                  <a:rPr lang="en-US" dirty="0"/>
                  <a:t>	Y = Dependent Variable (we observe this)</a:t>
                </a:r>
              </a:p>
              <a:p>
                <a:r>
                  <a:rPr lang="en-US" dirty="0"/>
                  <a:t>Parameters:</a:t>
                </a:r>
              </a:p>
              <a:p>
                <a:pPr lvl="1"/>
                <a:r>
                  <a:rPr lang="en-US" dirty="0"/>
                  <a:t>	</a:t>
                </a:r>
                <a:r>
                  <a:rPr lang="el-GR" dirty="0"/>
                  <a:t>β</a:t>
                </a:r>
                <a:r>
                  <a:rPr lang="en-US" baseline="-25000" dirty="0"/>
                  <a:t>0</a:t>
                </a:r>
                <a:r>
                  <a:rPr lang="en-US" dirty="0"/>
                  <a:t> = Y-Intercept</a:t>
                </a:r>
              </a:p>
              <a:p>
                <a:pPr lvl="1"/>
                <a:r>
                  <a:rPr lang="en-US" dirty="0"/>
                  <a:t>	</a:t>
                </a:r>
                <a:r>
                  <a:rPr lang="el-GR" dirty="0"/>
                  <a:t>β</a:t>
                </a:r>
                <a:r>
                  <a:rPr lang="en-US" baseline="-25000" dirty="0"/>
                  <a:t>1</a:t>
                </a:r>
                <a:r>
                  <a:rPr lang="en-US" dirty="0"/>
                  <a:t> = Slope</a:t>
                </a:r>
              </a:p>
              <a:p>
                <a:pPr lvl="1"/>
                <a:r>
                  <a:rPr lang="en-US" dirty="0"/>
                  <a:t>	 </a:t>
                </a:r>
                <a:r>
                  <a:rPr lang="el-GR" dirty="0"/>
                  <a:t>ε</a:t>
                </a:r>
                <a:r>
                  <a:rPr lang="en-US" dirty="0"/>
                  <a:t> ~ Normal Random Variable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𝜇</m:t>
                        </m:r>
                      </m:e>
                      <m:sub>
                        <m:r>
                          <m:rPr>
                            <m:nor/>
                          </m:rPr>
                          <a:rPr lang="el-GR" dirty="0"/>
                          <m:t>ε</m:t>
                        </m:r>
                      </m:sub>
                    </m:sSub>
                  </m:oMath>
                </a14:m>
                <a:r>
                  <a:rPr lang="en-US" dirty="0"/>
                  <a:t>= 0, </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𝜎</m:t>
                        </m:r>
                      </m:e>
                      <m:sub>
                        <m:r>
                          <m:rPr>
                            <m:nor/>
                          </m:rPr>
                          <a:rPr lang="el-GR" dirty="0"/>
                          <m:t>ε</m:t>
                        </m:r>
                      </m:sub>
                    </m:sSub>
                  </m:oMath>
                </a14:m>
                <a:r>
                  <a:rPr lang="tr-TR" dirty="0"/>
                  <a:t> </a:t>
                </a:r>
                <a:r>
                  <a:rPr lang="en-US" dirty="0"/>
                  <a:t>= ???) [Noise]</a:t>
                </a:r>
                <a:endParaRPr lang="el-GR" dirty="0"/>
              </a:p>
            </p:txBody>
          </p:sp>
        </mc:Choice>
        <mc:Fallback xmlns="">
          <p:sp>
            <p:nvSpPr>
              <p:cNvPr id="76803" name="Rectangle 3"/>
              <p:cNvSpPr>
                <a:spLocks noGrp="1" noRot="1" noChangeAspect="1" noMove="1" noResize="1" noEditPoints="1" noAdjustHandles="1" noChangeArrowheads="1" noChangeShapeType="1" noTextEdit="1"/>
              </p:cNvSpPr>
              <p:nvPr>
                <p:ph sz="quarter" idx="1"/>
              </p:nvPr>
            </p:nvSpPr>
            <p:spPr>
              <a:blipFill>
                <a:blip r:embed="rId4"/>
                <a:stretch>
                  <a:fillRect l="-449" b="-2849"/>
                </a:stretch>
              </a:blipFill>
            </p:spPr>
            <p:txBody>
              <a:bodyPr/>
              <a:lstStyle/>
              <a:p>
                <a:r>
                  <a:rPr lang="tr-TR">
                    <a:noFill/>
                  </a:rPr>
                  <a:t> </a:t>
                </a:r>
              </a:p>
            </p:txBody>
          </p:sp>
        </mc:Fallback>
      </mc:AlternateContent>
      <p:pic>
        <p:nvPicPr>
          <p:cNvPr id="819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1828800"/>
            <a:ext cx="3633788" cy="65246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s3">
            <a:hlinkClick r:id="" action="ppaction://media"/>
            <a:extLst>
              <a:ext uri="{FF2B5EF4-FFF2-40B4-BE49-F238E27FC236}">
                <a16:creationId xmlns:a16="http://schemas.microsoft.com/office/drawing/2014/main" id="{02C37CE3-2E92-4602-AA96-FADB1432980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20000" y="217984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normAutofit/>
          </a:bodyPr>
          <a:lstStyle/>
          <a:p>
            <a:r>
              <a:rPr lang="en-US" dirty="0"/>
              <a:t>Testing the Slope</a:t>
            </a:r>
          </a:p>
        </p:txBody>
      </p:sp>
      <p:sp>
        <p:nvSpPr>
          <p:cNvPr id="30724" name="Rectangle 3"/>
          <p:cNvSpPr>
            <a:spLocks noGrp="1" noChangeArrowheads="1"/>
          </p:cNvSpPr>
          <p:nvPr>
            <p:ph sz="quarter" idx="1"/>
          </p:nvPr>
        </p:nvSpPr>
        <p:spPr/>
        <p:txBody>
          <a:bodyPr>
            <a:normAutofit/>
          </a:bodyPr>
          <a:lstStyle/>
          <a:p>
            <a:r>
              <a:rPr lang="en-US" dirty="0"/>
              <a:t>If no linear relationship exists between the two variables, we would expect the regression line to be horizontal, that is, to have a slope of zero.</a:t>
            </a:r>
          </a:p>
        </p:txBody>
      </p:sp>
      <p:pic>
        <p:nvPicPr>
          <p:cNvPr id="5" name="Picture 4"/>
          <p:cNvPicPr>
            <a:picLocks noChangeAspect="1"/>
          </p:cNvPicPr>
          <p:nvPr/>
        </p:nvPicPr>
        <p:blipFill>
          <a:blip r:embed="rId4"/>
          <a:stretch>
            <a:fillRect/>
          </a:stretch>
        </p:blipFill>
        <p:spPr>
          <a:xfrm>
            <a:off x="1066800" y="3162292"/>
            <a:ext cx="3311079" cy="3311079"/>
          </a:xfrm>
          <a:prstGeom prst="rect">
            <a:avLst/>
          </a:prstGeom>
        </p:spPr>
      </p:pic>
      <p:pic>
        <p:nvPicPr>
          <p:cNvPr id="6" name="Picture 5"/>
          <p:cNvPicPr>
            <a:picLocks noChangeAspect="1"/>
          </p:cNvPicPr>
          <p:nvPr/>
        </p:nvPicPr>
        <p:blipFill>
          <a:blip r:embed="rId5"/>
          <a:stretch>
            <a:fillRect/>
          </a:stretch>
        </p:blipFill>
        <p:spPr>
          <a:xfrm>
            <a:off x="5036891" y="3161652"/>
            <a:ext cx="3307403" cy="3307403"/>
          </a:xfrm>
          <a:prstGeom prst="rect">
            <a:avLst/>
          </a:prstGeom>
        </p:spPr>
      </p:pic>
      <p:pic>
        <p:nvPicPr>
          <p:cNvPr id="2" name="s30">
            <a:hlinkClick r:id="" action="ppaction://media"/>
            <a:extLst>
              <a:ext uri="{FF2B5EF4-FFF2-40B4-BE49-F238E27FC236}">
                <a16:creationId xmlns:a16="http://schemas.microsoft.com/office/drawing/2014/main" id="{5F85AFE2-EDE2-4B52-B215-FD6CE963C6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692364" y="413074"/>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normAutofit/>
          </a:bodyPr>
          <a:lstStyle/>
          <a:p>
            <a:r>
              <a:rPr lang="en-US" dirty="0"/>
              <a:t>Testing the Slope</a:t>
            </a:r>
          </a:p>
        </p:txBody>
      </p:sp>
      <p:sp>
        <p:nvSpPr>
          <p:cNvPr id="30724" name="Rectangle 3"/>
          <p:cNvSpPr>
            <a:spLocks noGrp="1" noChangeArrowheads="1"/>
          </p:cNvSpPr>
          <p:nvPr>
            <p:ph sz="quarter" idx="1"/>
          </p:nvPr>
        </p:nvSpPr>
        <p:spPr/>
        <p:txBody>
          <a:bodyPr>
            <a:normAutofit/>
          </a:bodyPr>
          <a:lstStyle/>
          <a:p>
            <a:r>
              <a:rPr lang="en-US" dirty="0"/>
              <a:t>We want to see if there is a linear relationship, i.e. we want to see if the slope (</a:t>
            </a:r>
            <a:r>
              <a:rPr lang="en-US" dirty="0">
                <a:sym typeface="Symbol"/>
              </a:rPr>
              <a:t></a:t>
            </a:r>
            <a:r>
              <a:rPr lang="en-US" baseline="-25000" dirty="0">
                <a:sym typeface="Symbol"/>
              </a:rPr>
              <a:t>1</a:t>
            </a:r>
            <a:r>
              <a:rPr lang="en-US" dirty="0"/>
              <a:t>) is something other than zero. Our research hypothesis becomes:</a:t>
            </a:r>
          </a:p>
          <a:p>
            <a:pPr lvl="1"/>
            <a:r>
              <a:rPr lang="en-US" dirty="0"/>
              <a:t>H1: </a:t>
            </a:r>
            <a:r>
              <a:rPr lang="en-US" dirty="0">
                <a:sym typeface="Symbol"/>
              </a:rPr>
              <a:t></a:t>
            </a:r>
            <a:r>
              <a:rPr lang="en-US" baseline="-25000" dirty="0">
                <a:sym typeface="Symbol"/>
              </a:rPr>
              <a:t>1</a:t>
            </a:r>
            <a:r>
              <a:rPr lang="en-US" dirty="0"/>
              <a:t>≠ 0</a:t>
            </a:r>
          </a:p>
          <a:p>
            <a:r>
              <a:rPr lang="en-US" dirty="0"/>
              <a:t>Thus the null hypothesis becomes:</a:t>
            </a:r>
          </a:p>
          <a:p>
            <a:pPr lvl="1"/>
            <a:r>
              <a:rPr lang="en-US" dirty="0"/>
              <a:t>H0: </a:t>
            </a:r>
            <a:r>
              <a:rPr lang="en-US" dirty="0">
                <a:sym typeface="Symbol"/>
              </a:rPr>
              <a:t></a:t>
            </a:r>
            <a:r>
              <a:rPr lang="en-US" baseline="-25000" dirty="0">
                <a:sym typeface="Symbol"/>
              </a:rPr>
              <a:t>1</a:t>
            </a:r>
            <a:r>
              <a:rPr lang="en-US" dirty="0"/>
              <a:t>= 0</a:t>
            </a:r>
          </a:p>
        </p:txBody>
      </p:sp>
      <p:pic>
        <p:nvPicPr>
          <p:cNvPr id="2" name="s31">
            <a:hlinkClick r:id="" action="ppaction://media"/>
            <a:extLst>
              <a:ext uri="{FF2B5EF4-FFF2-40B4-BE49-F238E27FC236}">
                <a16:creationId xmlns:a16="http://schemas.microsoft.com/office/drawing/2014/main" id="{DE9C67BC-C3FC-4A84-86C9-59C58AF1DB8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29400" y="520700"/>
            <a:ext cx="406400" cy="406400"/>
          </a:xfrm>
          <a:prstGeom prst="rect">
            <a:avLst/>
          </a:prstGeom>
        </p:spPr>
      </p:pic>
    </p:spTree>
    <p:extLst>
      <p:ext uri="{BB962C8B-B14F-4D97-AF65-F5344CB8AC3E}">
        <p14:creationId xmlns:p14="http://schemas.microsoft.com/office/powerpoint/2010/main" val="11585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2"/>
          <p:cNvSpPr>
            <a:spLocks noGrp="1" noChangeArrowheads="1"/>
          </p:cNvSpPr>
          <p:nvPr>
            <p:ph type="title"/>
          </p:nvPr>
        </p:nvSpPr>
        <p:spPr/>
        <p:txBody>
          <a:bodyPr/>
          <a:lstStyle/>
          <a:p>
            <a:pPr eaLnBrk="1" hangingPunct="1"/>
            <a:r>
              <a:rPr lang="en-US" dirty="0"/>
              <a:t>Testing the Slope</a:t>
            </a:r>
          </a:p>
        </p:txBody>
      </p:sp>
      <mc:AlternateContent xmlns:mc="http://schemas.openxmlformats.org/markup-compatibility/2006" xmlns:a14="http://schemas.microsoft.com/office/drawing/2010/main">
        <mc:Choice Requires="a14">
          <p:sp>
            <p:nvSpPr>
              <p:cNvPr id="31750" name="Rectangle 3"/>
              <p:cNvSpPr>
                <a:spLocks noGrp="1" noChangeArrowheads="1"/>
              </p:cNvSpPr>
              <p:nvPr>
                <p:ph sz="quarter" idx="1"/>
              </p:nvPr>
            </p:nvSpPr>
            <p:spPr/>
            <p:txBody>
              <a:bodyPr>
                <a:normAutofit fontScale="85000" lnSpcReduction="10000"/>
              </a:bodyPr>
              <a:lstStyle/>
              <a:p>
                <a:pPr eaLnBrk="1" hangingPunct="1"/>
                <a:r>
                  <a:rPr lang="en-US" dirty="0"/>
                  <a:t>We can implement this test statistic to try our hypotheses:</a:t>
                </a:r>
              </a:p>
              <a:p>
                <a:pPr lvl="1"/>
                <a:r>
                  <a:rPr lang="en-US" dirty="0"/>
                  <a:t>H0: </a:t>
                </a:r>
                <a:r>
                  <a:rPr lang="el-GR" dirty="0"/>
                  <a:t>β</a:t>
                </a:r>
                <a:r>
                  <a:rPr lang="en-US" baseline="-25000" dirty="0"/>
                  <a:t>1</a:t>
                </a:r>
                <a:r>
                  <a:rPr lang="en-US" dirty="0"/>
                  <a:t> = 0</a:t>
                </a:r>
                <a:endParaRPr lang="el-GR" dirty="0"/>
              </a:p>
              <a:p>
                <a:pPr eaLnBrk="1" hangingPunct="1"/>
                <a:endParaRPr lang="en-US" dirty="0"/>
              </a:p>
              <a:p>
                <a:pPr eaLnBrk="1" hangingPunct="1"/>
                <a:r>
                  <a:rPr lang="en-US" dirty="0"/>
                  <a:t>Where </a:t>
                </a:r>
                <a14:m>
                  <m:oMath xmlns:m="http://schemas.openxmlformats.org/officeDocument/2006/math">
                    <m:sSub>
                      <m:sSubPr>
                        <m:ctrlPr>
                          <a:rPr lang="en-US" i="1" smtClean="0">
                            <a:latin typeface="Cambria Math" panose="02040503050406030204" pitchFamily="18" charset="0"/>
                          </a:rPr>
                        </m:ctrlPr>
                      </m:sSubPr>
                      <m:e>
                        <m:r>
                          <a:rPr lang="ca-ES" b="0" i="1" smtClean="0">
                            <a:latin typeface="Cambria Math"/>
                          </a:rPr>
                          <m:t>𝑆</m:t>
                        </m:r>
                      </m:e>
                      <m:sub>
                        <m:sSub>
                          <m:sSubPr>
                            <m:ctrlPr>
                              <a:rPr lang="en-US" i="1" smtClean="0">
                                <a:latin typeface="Cambria Math" panose="02040503050406030204" pitchFamily="18" charset="0"/>
                              </a:rPr>
                            </m:ctrlPr>
                          </m:sSubPr>
                          <m:e>
                            <m:r>
                              <a:rPr lang="ca-ES" b="0" i="1" smtClean="0">
                                <a:latin typeface="Cambria Math"/>
                              </a:rPr>
                              <m:t>𝑏</m:t>
                            </m:r>
                          </m:e>
                          <m:sub>
                            <m:r>
                              <a:rPr lang="ca-ES" b="0" i="1" smtClean="0">
                                <a:latin typeface="Cambria Math"/>
                              </a:rPr>
                              <m:t>1</m:t>
                            </m:r>
                          </m:sub>
                        </m:sSub>
                      </m:sub>
                    </m:sSub>
                  </m:oMath>
                </a14:m>
                <a:r>
                  <a:rPr lang="en-US" dirty="0"/>
                  <a:t> is the standard deviation of b</a:t>
                </a:r>
                <a:r>
                  <a:rPr lang="en-US" baseline="-25000" dirty="0"/>
                  <a:t>1</a:t>
                </a:r>
                <a:r>
                  <a:rPr lang="en-US" dirty="0"/>
                  <a:t>, defined as:</a:t>
                </a:r>
              </a:p>
              <a:p>
                <a:pPr eaLnBrk="1" hangingPunct="1"/>
                <a:endParaRPr lang="en-US" dirty="0"/>
              </a:p>
              <a:p>
                <a:pPr eaLnBrk="1" hangingPunct="1"/>
                <a:endParaRPr lang="en-US" dirty="0"/>
              </a:p>
              <a:p>
                <a:r>
                  <a:rPr lang="en-US" dirty="0"/>
                  <a:t>If the error variable (</a:t>
                </a:r>
                <a:r>
                  <a:rPr lang="en-US" dirty="0">
                    <a:sym typeface="Symbol"/>
                  </a:rPr>
                  <a:t></a:t>
                </a:r>
                <a:r>
                  <a:rPr lang="en-US" dirty="0"/>
                  <a:t>) is normally distributed, the test statistic has a Student </a:t>
                </a:r>
                <a:r>
                  <a:rPr lang="en-US" b="1" dirty="0"/>
                  <a:t>t</a:t>
                </a:r>
                <a:r>
                  <a:rPr lang="en-US" dirty="0"/>
                  <a:t>-distribution with </a:t>
                </a:r>
                <a:r>
                  <a:rPr lang="en-US" dirty="0">
                    <a:solidFill>
                      <a:srgbClr val="FF0000"/>
                    </a:solidFill>
                  </a:rPr>
                  <a:t>n–2</a:t>
                </a:r>
                <a:r>
                  <a:rPr lang="en-US" dirty="0"/>
                  <a:t> degrees of freedom. The rejection region depends on whether or not we’re doing a one- or two- tail test (two-tail test is most typical).</a:t>
                </a:r>
              </a:p>
            </p:txBody>
          </p:sp>
        </mc:Choice>
        <mc:Fallback xmlns="">
          <p:sp>
            <p:nvSpPr>
              <p:cNvPr id="31750" name="Rectangle 3"/>
              <p:cNvSpPr>
                <a:spLocks noGrp="1" noRot="1" noChangeAspect="1" noMove="1" noResize="1" noEditPoints="1" noAdjustHandles="1" noChangeArrowheads="1" noChangeShapeType="1" noTextEdit="1"/>
              </p:cNvSpPr>
              <p:nvPr>
                <p:ph sz="quarter" idx="1"/>
              </p:nvPr>
            </p:nvSpPr>
            <p:spPr>
              <a:blipFill rotWithShape="1">
                <a:blip r:embed="rId5"/>
                <a:stretch>
                  <a:fillRect l="-224" t="-1900" b="-407"/>
                </a:stretch>
              </a:blipFill>
            </p:spPr>
            <p:txBody>
              <a:bodyPr/>
              <a:lstStyle/>
              <a:p>
                <a:r>
                  <a:rPr lang="en-US">
                    <a:noFill/>
                  </a:rPr>
                  <a:t> </a:t>
                </a:r>
              </a:p>
            </p:txBody>
          </p:sp>
        </mc:Fallback>
      </mc:AlternateContent>
      <p:pic>
        <p:nvPicPr>
          <p:cNvPr id="3175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4900" y="1955800"/>
            <a:ext cx="1308100" cy="8343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31752"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7250" y="3352800"/>
            <a:ext cx="21082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s32">
            <a:hlinkClick r:id="" action="ppaction://media"/>
            <a:extLst>
              <a:ext uri="{FF2B5EF4-FFF2-40B4-BE49-F238E27FC236}">
                <a16:creationId xmlns:a16="http://schemas.microsoft.com/office/drawing/2014/main" id="{9E1D90DB-5517-48C5-BCC3-A547204C8B7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9342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4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dirty="0"/>
              <a:t>Example</a:t>
            </a:r>
          </a:p>
        </p:txBody>
      </p:sp>
      <p:sp>
        <p:nvSpPr>
          <p:cNvPr id="32772" name="Rectangle 3"/>
          <p:cNvSpPr>
            <a:spLocks noGrp="1" noChangeArrowheads="1"/>
          </p:cNvSpPr>
          <p:nvPr>
            <p:ph sz="quarter" idx="1"/>
          </p:nvPr>
        </p:nvSpPr>
        <p:spPr/>
        <p:txBody>
          <a:bodyPr>
            <a:normAutofit fontScale="92500"/>
          </a:bodyPr>
          <a:lstStyle/>
          <a:p>
            <a:pPr eaLnBrk="1" hangingPunct="1">
              <a:lnSpc>
                <a:spcPct val="90000"/>
              </a:lnSpc>
            </a:pPr>
            <a:r>
              <a:rPr lang="en-US" dirty="0"/>
              <a:t>Test to determine if the slope is significantly different from “0” (at 5% significance level)</a:t>
            </a:r>
          </a:p>
          <a:p>
            <a:pPr eaLnBrk="1" hangingPunct="1">
              <a:lnSpc>
                <a:spcPct val="90000"/>
              </a:lnSpc>
            </a:pPr>
            <a:r>
              <a:rPr lang="en-US" dirty="0"/>
              <a:t>We want to test:</a:t>
            </a:r>
          </a:p>
          <a:p>
            <a:pPr lvl="1">
              <a:lnSpc>
                <a:spcPct val="90000"/>
              </a:lnSpc>
            </a:pPr>
            <a:r>
              <a:rPr lang="en-US" dirty="0"/>
              <a:t>H</a:t>
            </a:r>
            <a:r>
              <a:rPr lang="en-US" baseline="-25000" dirty="0"/>
              <a:t>1</a:t>
            </a:r>
            <a:r>
              <a:rPr lang="en-US" dirty="0"/>
              <a:t>: </a:t>
            </a:r>
            <a:r>
              <a:rPr lang="el-GR" dirty="0"/>
              <a:t>β</a:t>
            </a:r>
            <a:r>
              <a:rPr lang="en-US" baseline="-25000" dirty="0"/>
              <a:t>1</a:t>
            </a:r>
            <a:r>
              <a:rPr lang="en-US" dirty="0"/>
              <a:t> ≠ 0</a:t>
            </a:r>
          </a:p>
          <a:p>
            <a:pPr lvl="1">
              <a:lnSpc>
                <a:spcPct val="90000"/>
              </a:lnSpc>
            </a:pPr>
            <a:r>
              <a:rPr lang="en-US" dirty="0"/>
              <a:t>H</a:t>
            </a:r>
            <a:r>
              <a:rPr lang="en-US" baseline="-25000" dirty="0"/>
              <a:t>0</a:t>
            </a:r>
            <a:r>
              <a:rPr lang="en-US" dirty="0"/>
              <a:t>: </a:t>
            </a:r>
            <a:r>
              <a:rPr lang="el-GR" dirty="0"/>
              <a:t>β</a:t>
            </a:r>
            <a:r>
              <a:rPr lang="en-US" baseline="-25000" dirty="0"/>
              <a:t>1</a:t>
            </a:r>
            <a:r>
              <a:rPr lang="en-US" dirty="0"/>
              <a:t> = 0</a:t>
            </a:r>
          </a:p>
          <a:p>
            <a:pPr eaLnBrk="1" hangingPunct="1">
              <a:lnSpc>
                <a:spcPct val="90000"/>
              </a:lnSpc>
            </a:pPr>
            <a:r>
              <a:rPr lang="en-US" dirty="0"/>
              <a:t>If the null hypothesis is true, no linear relationship exists</a:t>
            </a:r>
          </a:p>
          <a:p>
            <a:pPr eaLnBrk="1" hangingPunct="1">
              <a:lnSpc>
                <a:spcPct val="90000"/>
              </a:lnSpc>
            </a:pPr>
            <a:r>
              <a:rPr lang="en-US" dirty="0"/>
              <a:t>The rejection region is:</a:t>
            </a:r>
          </a:p>
          <a:p>
            <a:pPr eaLnBrk="1" hangingPunct="1">
              <a:lnSpc>
                <a:spcPct val="90000"/>
              </a:lnSpc>
            </a:pPr>
            <a:endParaRPr lang="en-US" dirty="0"/>
          </a:p>
          <a:p>
            <a:pPr eaLnBrk="1" hangingPunct="1">
              <a:lnSpc>
                <a:spcPct val="90000"/>
              </a:lnSpc>
            </a:pPr>
            <a:endParaRPr lang="en-US" dirty="0"/>
          </a:p>
          <a:p>
            <a:pPr eaLnBrk="1" hangingPunct="1">
              <a:lnSpc>
                <a:spcPct val="90000"/>
              </a:lnSpc>
            </a:pPr>
            <a:r>
              <a:rPr lang="en-US" dirty="0"/>
              <a:t>OR check the p-value.</a:t>
            </a:r>
          </a:p>
          <a:p>
            <a:pPr eaLnBrk="1" hangingPunct="1">
              <a:lnSpc>
                <a:spcPct val="90000"/>
              </a:lnSpc>
            </a:pPr>
            <a:endParaRPr lang="en-US" dirty="0"/>
          </a:p>
        </p:txBody>
      </p:sp>
      <p:pic>
        <p:nvPicPr>
          <p:cNvPr id="3277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724400"/>
            <a:ext cx="6616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s33">
            <a:hlinkClick r:id="" action="ppaction://media"/>
            <a:extLst>
              <a:ext uri="{FF2B5EF4-FFF2-40B4-BE49-F238E27FC236}">
                <a16:creationId xmlns:a16="http://schemas.microsoft.com/office/drawing/2014/main" id="{49022436-90EF-4D15-BBBA-4084E00BFA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9436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01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Rectangle 3"/>
          <p:cNvSpPr>
            <a:spLocks noGrp="1" noChangeArrowheads="1"/>
          </p:cNvSpPr>
          <p:nvPr>
            <p:ph sz="quarter" idx="1"/>
          </p:nvPr>
        </p:nvSpPr>
        <p:spPr/>
        <p:txBody>
          <a:bodyPr>
            <a:normAutofit fontScale="85000" lnSpcReduction="10000"/>
          </a:bodyPr>
          <a:lstStyle/>
          <a:p>
            <a:pPr marL="0" indent="0">
              <a:buNone/>
            </a:pPr>
            <a:r>
              <a:rPr lang="en-US" sz="1600" i="1" dirty="0"/>
              <a:t>Coefficients:</a:t>
            </a:r>
          </a:p>
          <a:p>
            <a:pPr marL="0" indent="0">
              <a:buNone/>
            </a:pPr>
            <a:r>
              <a:rPr lang="en-US" sz="1600" i="1" dirty="0"/>
              <a:t>             Estimate Std. Error t value </a:t>
            </a:r>
            <a:r>
              <a:rPr lang="en-US" sz="1600" i="1" dirty="0" err="1"/>
              <a:t>Pr</a:t>
            </a:r>
            <a:r>
              <a:rPr lang="en-US" sz="1600" i="1" dirty="0"/>
              <a:t>(&gt;|t|)    </a:t>
            </a:r>
          </a:p>
          <a:p>
            <a:pPr marL="0" indent="0">
              <a:buNone/>
            </a:pPr>
            <a:r>
              <a:rPr lang="en-US" sz="1600" i="1" dirty="0"/>
              <a:t>(Intercept)   6.27614    1.06281   5.905 7.01e-07 ***</a:t>
            </a:r>
          </a:p>
          <a:p>
            <a:pPr marL="0" indent="0">
              <a:buNone/>
            </a:pPr>
            <a:r>
              <a:rPr lang="en-US" sz="1600" i="1" dirty="0"/>
              <a:t>X110m.hurdle  0.32329    0.07273   4.445 7.08e-05 ***</a:t>
            </a:r>
          </a:p>
          <a:p>
            <a:pPr marL="0" indent="0">
              <a:buNone/>
            </a:pPr>
            <a:r>
              <a:rPr lang="en-US" sz="1600" i="1" dirty="0"/>
              <a:t>---</a:t>
            </a:r>
          </a:p>
          <a:p>
            <a:pPr marL="0" indent="0">
              <a:buNone/>
            </a:pPr>
            <a:r>
              <a:rPr lang="en-US" sz="1600" i="1" dirty="0" err="1"/>
              <a:t>Signif</a:t>
            </a:r>
            <a:r>
              <a:rPr lang="en-US" sz="1600" i="1" dirty="0"/>
              <a:t>. codes:  0 '***' 0.001 '**' 0.01 '*' 0.05 '.' 0.1 ' ' 1</a:t>
            </a:r>
          </a:p>
          <a:p>
            <a:pPr marL="0" indent="0">
              <a:buNone/>
            </a:pPr>
            <a:endParaRPr lang="en-US" sz="1600" i="1" dirty="0"/>
          </a:p>
          <a:p>
            <a:pPr marL="0" indent="0">
              <a:buNone/>
            </a:pPr>
            <a:r>
              <a:rPr lang="en-US" sz="1600" i="1" dirty="0"/>
              <a:t>Residual standard error: 0.217 on 39 degrees of freedom</a:t>
            </a:r>
          </a:p>
          <a:p>
            <a:pPr marL="0" indent="0">
              <a:buNone/>
            </a:pPr>
            <a:r>
              <a:rPr lang="en-US" sz="1600" i="1" dirty="0"/>
              <a:t>Multiple R-squared:  0.3363,	Adjusted R-squared:  0.3193 </a:t>
            </a:r>
          </a:p>
          <a:p>
            <a:pPr marL="0" indent="0">
              <a:buNone/>
            </a:pPr>
            <a:r>
              <a:rPr lang="en-US" sz="1600" i="1" dirty="0"/>
              <a:t>F-statistic: 19.76 on 1 and 39 DF,  p-value: 7.082e-05</a:t>
            </a:r>
          </a:p>
          <a:p>
            <a:pPr eaLnBrk="1" hangingPunct="1"/>
            <a:endParaRPr lang="en-US" dirty="0"/>
          </a:p>
          <a:p>
            <a:pPr eaLnBrk="1" hangingPunct="1"/>
            <a:r>
              <a:rPr lang="en-US" dirty="0"/>
              <a:t>We can see the p-value of the t-statistic is almost 0.</a:t>
            </a:r>
          </a:p>
          <a:p>
            <a:pPr eaLnBrk="1" hangingPunct="1"/>
            <a:r>
              <a:rPr lang="en-US" dirty="0"/>
              <a:t>We can say that there are overwhelming evidences to infer that a linear relation between both variables exists.</a:t>
            </a:r>
          </a:p>
        </p:txBody>
      </p:sp>
      <p:sp>
        <p:nvSpPr>
          <p:cNvPr id="33795" name="Rectangle 2"/>
          <p:cNvSpPr>
            <a:spLocks noGrp="1" noChangeArrowheads="1"/>
          </p:cNvSpPr>
          <p:nvPr>
            <p:ph type="title"/>
          </p:nvPr>
        </p:nvSpPr>
        <p:spPr/>
        <p:txBody>
          <a:bodyPr/>
          <a:lstStyle/>
          <a:p>
            <a:r>
              <a:rPr lang="en-US" dirty="0"/>
              <a:t>Example</a:t>
            </a:r>
          </a:p>
        </p:txBody>
      </p:sp>
      <p:sp>
        <p:nvSpPr>
          <p:cNvPr id="3" name="Rectangle 2">
            <a:extLst>
              <a:ext uri="{FF2B5EF4-FFF2-40B4-BE49-F238E27FC236}">
                <a16:creationId xmlns:a16="http://schemas.microsoft.com/office/drawing/2014/main" id="{F7C86955-97A8-425F-8956-FC010AD2E4C1}"/>
              </a:ext>
            </a:extLst>
          </p:cNvPr>
          <p:cNvSpPr/>
          <p:nvPr/>
        </p:nvSpPr>
        <p:spPr>
          <a:xfrm>
            <a:off x="3332480" y="2438400"/>
            <a:ext cx="15240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spTree>
    <p:extLst>
      <p:ext uri="{BB962C8B-B14F-4D97-AF65-F5344CB8AC3E}">
        <p14:creationId xmlns:p14="http://schemas.microsoft.com/office/powerpoint/2010/main" val="2248081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normAutofit/>
          </a:bodyPr>
          <a:lstStyle/>
          <a:p>
            <a:pPr eaLnBrk="1" hangingPunct="1"/>
            <a:r>
              <a:rPr lang="en-US" dirty="0"/>
              <a:t>Slope confidence interval</a:t>
            </a:r>
          </a:p>
        </p:txBody>
      </p:sp>
      <p:sp>
        <p:nvSpPr>
          <p:cNvPr id="34820" name="Rectangle 3"/>
          <p:cNvSpPr>
            <a:spLocks noGrp="1" noChangeArrowheads="1"/>
          </p:cNvSpPr>
          <p:nvPr>
            <p:ph sz="quarter" idx="1"/>
          </p:nvPr>
        </p:nvSpPr>
        <p:spPr/>
        <p:txBody>
          <a:bodyPr>
            <a:normAutofit fontScale="92500" lnSpcReduction="20000"/>
          </a:bodyPr>
          <a:lstStyle/>
          <a:p>
            <a:r>
              <a:rPr lang="en-US" dirty="0"/>
              <a:t>We can also estimate (to some level of confidence) and interval for the slope parameter, </a:t>
            </a:r>
            <a:r>
              <a:rPr lang="el-GR" dirty="0"/>
              <a:t>β</a:t>
            </a:r>
            <a:r>
              <a:rPr lang="en-US" baseline="-25000" dirty="0"/>
              <a:t>1</a:t>
            </a:r>
            <a:r>
              <a:rPr lang="en-US" dirty="0"/>
              <a:t> .</a:t>
            </a:r>
          </a:p>
          <a:p>
            <a:r>
              <a:rPr lang="en-US" dirty="0"/>
              <a:t>Recall that your estimate for</a:t>
            </a:r>
            <a:r>
              <a:rPr lang="el-GR" dirty="0"/>
              <a:t> β</a:t>
            </a:r>
            <a:r>
              <a:rPr lang="en-US" baseline="-25000" dirty="0"/>
              <a:t>1</a:t>
            </a:r>
            <a:r>
              <a:rPr lang="en-US" dirty="0"/>
              <a:t> is b</a:t>
            </a:r>
            <a:r>
              <a:rPr lang="en-US" baseline="-25000" dirty="0"/>
              <a:t>1</a:t>
            </a:r>
            <a:r>
              <a:rPr lang="en-US" dirty="0"/>
              <a:t>.</a:t>
            </a:r>
          </a:p>
          <a:p>
            <a:pPr eaLnBrk="1" hangingPunct="1"/>
            <a:r>
              <a:rPr lang="en-US" dirty="0"/>
              <a:t>The confidence interval estimator is given as:</a:t>
            </a:r>
          </a:p>
          <a:p>
            <a:pPr eaLnBrk="1" hangingPunct="1"/>
            <a:endParaRPr lang="en-US" dirty="0"/>
          </a:p>
          <a:p>
            <a:pPr eaLnBrk="1" hangingPunct="1"/>
            <a:endParaRPr lang="en-US" dirty="0"/>
          </a:p>
          <a:p>
            <a:pPr eaLnBrk="1" hangingPunct="1"/>
            <a:r>
              <a:rPr lang="en-US" dirty="0"/>
              <a:t>Hence:</a:t>
            </a:r>
          </a:p>
          <a:p>
            <a:pPr eaLnBrk="1" hangingPunct="1"/>
            <a:endParaRPr lang="en-US" dirty="0"/>
          </a:p>
          <a:p>
            <a:pPr eaLnBrk="1" hangingPunct="1"/>
            <a:r>
              <a:rPr lang="en-US" dirty="0"/>
              <a:t>That is, we estimate that the </a:t>
            </a:r>
            <a:r>
              <a:rPr lang="en-US" b="1" i="1" dirty="0"/>
              <a:t>slope coefficient</a:t>
            </a:r>
            <a:r>
              <a:rPr lang="en-US" dirty="0"/>
              <a:t> lies between</a:t>
            </a:r>
          </a:p>
          <a:p>
            <a:pPr eaLnBrk="1" hangingPunct="1"/>
            <a:r>
              <a:rPr lang="en-US" dirty="0"/>
              <a:t> –.0768 and –.0570</a:t>
            </a:r>
          </a:p>
        </p:txBody>
      </p:sp>
      <p:pic>
        <p:nvPicPr>
          <p:cNvPr id="3482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4785" y="3276600"/>
            <a:ext cx="2476500" cy="4572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3482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2250" y="3962400"/>
            <a:ext cx="6159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p:nvPr/>
        </p:nvPicPr>
        <p:blipFill>
          <a:blip r:embed="rId6">
            <a:extLst>
              <a:ext uri="{28A0092B-C50C-407E-A947-70E740481C1C}">
                <a14:useLocalDpi xmlns:a14="http://schemas.microsoft.com/office/drawing/2010/main" val="0"/>
              </a:ext>
            </a:extLst>
          </a:blip>
          <a:srcRect/>
          <a:stretch>
            <a:fillRect/>
          </a:stretch>
        </p:blipFill>
        <p:spPr bwMode="auto">
          <a:xfrm>
            <a:off x="4689348" y="3227070"/>
            <a:ext cx="1657350" cy="708660"/>
          </a:xfrm>
          <a:prstGeom prst="rect">
            <a:avLst/>
          </a:prstGeom>
          <a:noFill/>
          <a:ln>
            <a:noFill/>
          </a:ln>
        </p:spPr>
      </p:pic>
      <p:pic>
        <p:nvPicPr>
          <p:cNvPr id="2" name="s35">
            <a:hlinkClick r:id="" action="ppaction://media"/>
            <a:extLst>
              <a:ext uri="{FF2B5EF4-FFF2-40B4-BE49-F238E27FC236}">
                <a16:creationId xmlns:a16="http://schemas.microsoft.com/office/drawing/2014/main" id="{C7C2F327-9188-4E4E-B7BC-7A05932765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44855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8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2"/>
          <p:cNvSpPr>
            <a:spLocks noGrp="1" noChangeArrowheads="1"/>
          </p:cNvSpPr>
          <p:nvPr>
            <p:ph type="title"/>
          </p:nvPr>
        </p:nvSpPr>
        <p:spPr/>
        <p:txBody>
          <a:bodyPr/>
          <a:lstStyle/>
          <a:p>
            <a:pPr eaLnBrk="1" hangingPunct="1"/>
            <a:r>
              <a:rPr lang="en-US" dirty="0"/>
              <a:t>Coefficient of Determination</a:t>
            </a:r>
          </a:p>
        </p:txBody>
      </p:sp>
      <p:sp>
        <p:nvSpPr>
          <p:cNvPr id="35844" name="Rectangle 3"/>
          <p:cNvSpPr>
            <a:spLocks noGrp="1" noChangeArrowheads="1"/>
          </p:cNvSpPr>
          <p:nvPr>
            <p:ph sz="quarter" idx="1"/>
          </p:nvPr>
        </p:nvSpPr>
        <p:spPr/>
        <p:txBody>
          <a:bodyPr>
            <a:normAutofit lnSpcReduction="10000"/>
          </a:bodyPr>
          <a:lstStyle/>
          <a:p>
            <a:pPr eaLnBrk="1" hangingPunct="1"/>
            <a:r>
              <a:rPr lang="en-US" dirty="0"/>
              <a:t>To measure the strength of the relationship</a:t>
            </a:r>
          </a:p>
          <a:p>
            <a:pPr lvl="1"/>
            <a:r>
              <a:rPr lang="en-US" dirty="0"/>
              <a:t>We shown if a linear relationship exists, but it is also needed to measure the strength of this relationship</a:t>
            </a:r>
          </a:p>
          <a:p>
            <a:pPr lvl="1"/>
            <a:r>
              <a:rPr lang="en-US" dirty="0"/>
              <a:t>This is done by calculating the coefficient of determination</a:t>
            </a:r>
          </a:p>
          <a:p>
            <a:pPr eaLnBrk="1" hangingPunct="1"/>
            <a:endParaRPr lang="en-US" dirty="0"/>
          </a:p>
          <a:p>
            <a:pPr eaLnBrk="1" hangingPunct="1"/>
            <a:endParaRPr lang="en-US" dirty="0"/>
          </a:p>
          <a:p>
            <a:pPr eaLnBrk="1" hangingPunct="1"/>
            <a:endParaRPr lang="en-US" dirty="0"/>
          </a:p>
          <a:p>
            <a:r>
              <a:rPr lang="en-US" dirty="0"/>
              <a:t>The coefficient of determination (R</a:t>
            </a:r>
            <a:r>
              <a:rPr lang="en-US" baseline="30000" dirty="0"/>
              <a:t>2</a:t>
            </a:r>
            <a:r>
              <a:rPr lang="en-US" dirty="0"/>
              <a:t>) is the square of the coefficient of correlation (</a:t>
            </a:r>
            <a:r>
              <a:rPr lang="en-US" b="1" dirty="0"/>
              <a:t>r</a:t>
            </a:r>
            <a:r>
              <a:rPr lang="en-US" dirty="0"/>
              <a:t>), hence R</a:t>
            </a:r>
            <a:r>
              <a:rPr lang="en-US" baseline="30000" dirty="0"/>
              <a:t>2</a:t>
            </a:r>
            <a:r>
              <a:rPr lang="en-US" dirty="0"/>
              <a:t> = (r)</a:t>
            </a:r>
            <a:r>
              <a:rPr lang="en-US" baseline="30000" dirty="0"/>
              <a:t>2</a:t>
            </a:r>
          </a:p>
          <a:p>
            <a:pPr eaLnBrk="1" hangingPunct="1"/>
            <a:endParaRPr lang="en-US" baseline="30000" dirty="0"/>
          </a:p>
        </p:txBody>
      </p:sp>
      <p:pic>
        <p:nvPicPr>
          <p:cNvPr id="3584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3875396"/>
            <a:ext cx="43942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s36">
            <a:hlinkClick r:id="" action="ppaction://media"/>
            <a:extLst>
              <a:ext uri="{FF2B5EF4-FFF2-40B4-BE49-F238E27FC236}">
                <a16:creationId xmlns:a16="http://schemas.microsoft.com/office/drawing/2014/main" id="{A2BFC166-28FE-4E6C-BB10-91D9BCBCF3D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248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en-US"/>
              <a:t>Coefficient of Determination</a:t>
            </a:r>
          </a:p>
        </p:txBody>
      </p:sp>
      <p:sp>
        <p:nvSpPr>
          <p:cNvPr id="36868" name="Rectangle 3"/>
          <p:cNvSpPr>
            <a:spLocks noGrp="1" noChangeArrowheads="1"/>
          </p:cNvSpPr>
          <p:nvPr>
            <p:ph sz="quarter" idx="1"/>
          </p:nvPr>
        </p:nvSpPr>
        <p:spPr/>
        <p:txBody>
          <a:bodyPr>
            <a:normAutofit fontScale="92500"/>
          </a:bodyPr>
          <a:lstStyle/>
          <a:p>
            <a:pPr eaLnBrk="1" hangingPunct="1"/>
            <a:r>
              <a:rPr lang="en-US" dirty="0"/>
              <a:t>If R</a:t>
            </a:r>
            <a:r>
              <a:rPr lang="en-US" baseline="30000" dirty="0"/>
              <a:t>2</a:t>
            </a:r>
            <a:r>
              <a:rPr lang="en-US" dirty="0"/>
              <a:t> has a value of .6483. This means </a:t>
            </a:r>
            <a:r>
              <a:rPr lang="en-US" b="1" dirty="0"/>
              <a:t>64.83% of the variation of (y) is explained</a:t>
            </a:r>
            <a:r>
              <a:rPr lang="en-US" dirty="0"/>
              <a:t> by your regression model. The remaining 35.17% is unexplained, i.e. due to error.</a:t>
            </a:r>
          </a:p>
          <a:p>
            <a:pPr eaLnBrk="1" hangingPunct="1"/>
            <a:r>
              <a:rPr lang="en-US" dirty="0"/>
              <a:t>Unlike the value of a test statistic, the coefficient of determination </a:t>
            </a:r>
            <a:r>
              <a:rPr lang="en-US" b="1" dirty="0"/>
              <a:t>does not have a critical value </a:t>
            </a:r>
            <a:r>
              <a:rPr lang="en-US" dirty="0"/>
              <a:t>that enables us to draw conclusions.</a:t>
            </a:r>
          </a:p>
          <a:p>
            <a:pPr eaLnBrk="1" hangingPunct="1"/>
            <a:r>
              <a:rPr lang="en-US" dirty="0"/>
              <a:t>In general the </a:t>
            </a:r>
            <a:r>
              <a:rPr lang="en-US" b="1" dirty="0"/>
              <a:t>higher</a:t>
            </a:r>
            <a:r>
              <a:rPr lang="en-US" dirty="0"/>
              <a:t> the value of R</a:t>
            </a:r>
            <a:r>
              <a:rPr lang="en-US" baseline="30000" dirty="0"/>
              <a:t>2</a:t>
            </a:r>
            <a:r>
              <a:rPr lang="en-US" dirty="0"/>
              <a:t>, the </a:t>
            </a:r>
            <a:r>
              <a:rPr lang="en-US" b="1" dirty="0"/>
              <a:t>better</a:t>
            </a:r>
            <a:r>
              <a:rPr lang="en-US" dirty="0"/>
              <a:t> the model fits the data.</a:t>
            </a:r>
          </a:p>
          <a:p>
            <a:pPr lvl="1"/>
            <a:r>
              <a:rPr lang="en-US" dirty="0"/>
              <a:t>R</a:t>
            </a:r>
            <a:r>
              <a:rPr lang="en-US" baseline="30000" dirty="0"/>
              <a:t>2</a:t>
            </a:r>
            <a:r>
              <a:rPr lang="en-US" dirty="0"/>
              <a:t> = 1: Perfect match between the line and the data points.</a:t>
            </a:r>
          </a:p>
          <a:p>
            <a:pPr lvl="1"/>
            <a:r>
              <a:rPr lang="en-US" dirty="0"/>
              <a:t>R</a:t>
            </a:r>
            <a:r>
              <a:rPr lang="en-US" baseline="30000" dirty="0"/>
              <a:t>2</a:t>
            </a:r>
            <a:r>
              <a:rPr lang="en-US" dirty="0"/>
              <a:t> = 0: There are no linear relationship between x and y.</a:t>
            </a:r>
          </a:p>
        </p:txBody>
      </p:sp>
      <p:pic>
        <p:nvPicPr>
          <p:cNvPr id="2" name="s37">
            <a:hlinkClick r:id="" action="ppaction://media"/>
            <a:extLst>
              <a:ext uri="{FF2B5EF4-FFF2-40B4-BE49-F238E27FC236}">
                <a16:creationId xmlns:a16="http://schemas.microsoft.com/office/drawing/2014/main" id="{50EC43B7-6584-464F-814B-9784BCC0E72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01000" y="36449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adjusted R</a:t>
            </a:r>
            <a:r>
              <a:rPr lang="en-US" baseline="30000" dirty="0"/>
              <a:t>2</a:t>
            </a:r>
            <a:endParaRPr lang="ca-ES" baseline="30000" dirty="0"/>
          </a:p>
        </p:txBody>
      </p:sp>
      <p:sp>
        <p:nvSpPr>
          <p:cNvPr id="4" name="Content Placeholder 3"/>
          <p:cNvSpPr>
            <a:spLocks noGrp="1"/>
          </p:cNvSpPr>
          <p:nvPr>
            <p:ph sz="quarter" idx="1"/>
          </p:nvPr>
        </p:nvSpPr>
        <p:spPr/>
        <p:txBody>
          <a:bodyPr>
            <a:normAutofit/>
          </a:bodyPr>
          <a:lstStyle/>
          <a:p>
            <a:r>
              <a:rPr lang="en-US" dirty="0"/>
              <a:t>To avoid the increasing of the R</a:t>
            </a:r>
            <a:r>
              <a:rPr lang="en-US" baseline="30000" dirty="0"/>
              <a:t>2</a:t>
            </a:r>
            <a:r>
              <a:rPr lang="en-US" dirty="0"/>
              <a:t> value when extra explanatory variables are added to the model.</a:t>
            </a:r>
          </a:p>
          <a:p>
            <a:r>
              <a:rPr lang="en-US" dirty="0"/>
              <a:t>The adjusted R</a:t>
            </a:r>
            <a:r>
              <a:rPr lang="en-US" baseline="30000" dirty="0"/>
              <a:t>2</a:t>
            </a:r>
            <a:r>
              <a:rPr lang="en-US" dirty="0"/>
              <a:t> can be negative</a:t>
            </a:r>
          </a:p>
          <a:p>
            <a:r>
              <a:rPr lang="en-US" dirty="0"/>
              <a:t>Its value will always be less than or equal to that of R</a:t>
            </a:r>
            <a:r>
              <a:rPr lang="en-US" baseline="30000" dirty="0"/>
              <a:t>2</a:t>
            </a:r>
            <a:r>
              <a:rPr lang="en-US" dirty="0"/>
              <a:t>. </a:t>
            </a:r>
            <a:endParaRPr lang="ca-ES" dirty="0"/>
          </a:p>
        </p:txBody>
      </p:sp>
      <p:pic>
        <p:nvPicPr>
          <p:cNvPr id="5" name="Picture 4"/>
          <p:cNvPicPr>
            <a:picLocks noChangeAspect="1"/>
          </p:cNvPicPr>
          <p:nvPr/>
        </p:nvPicPr>
        <p:blipFill>
          <a:blip r:embed="rId5"/>
          <a:stretch>
            <a:fillRect/>
          </a:stretch>
        </p:blipFill>
        <p:spPr>
          <a:xfrm>
            <a:off x="1066800" y="4419600"/>
            <a:ext cx="6926580" cy="685800"/>
          </a:xfrm>
          <a:prstGeom prst="rect">
            <a:avLst/>
          </a:prstGeom>
        </p:spPr>
      </p:pic>
      <p:sp>
        <p:nvSpPr>
          <p:cNvPr id="7" name="Speech Bubble: Rectangle 6"/>
          <p:cNvSpPr/>
          <p:nvPr/>
        </p:nvSpPr>
        <p:spPr>
          <a:xfrm>
            <a:off x="3200400" y="5760720"/>
            <a:ext cx="4191000" cy="1066800"/>
          </a:xfrm>
          <a:prstGeom prst="wedgeRectCallout">
            <a:avLst>
              <a:gd name="adj1" fmla="val -29924"/>
              <a:gd name="adj2" fmla="val -108928"/>
            </a:avLst>
          </a:prstGeom>
        </p:spPr>
        <p:style>
          <a:lnRef idx="2">
            <a:schemeClr val="accent6"/>
          </a:lnRef>
          <a:fillRef idx="1">
            <a:schemeClr val="lt1"/>
          </a:fillRef>
          <a:effectRef idx="0">
            <a:schemeClr val="accent6"/>
          </a:effectRef>
          <a:fontRef idx="minor">
            <a:schemeClr val="dk1"/>
          </a:fontRef>
        </p:style>
        <p:txBody>
          <a:bodyPr rtlCol="0" anchor="ctr"/>
          <a:lstStyle/>
          <a:p>
            <a:pPr algn="just"/>
            <a:r>
              <a:rPr lang="en-US" sz="1800" dirty="0"/>
              <a:t>P: total number of explanatory variables.</a:t>
            </a:r>
          </a:p>
          <a:p>
            <a:pPr algn="just"/>
            <a:r>
              <a:rPr lang="en-US" sz="1800" dirty="0"/>
              <a:t>n: the sample size</a:t>
            </a:r>
          </a:p>
        </p:txBody>
      </p:sp>
      <p:pic>
        <p:nvPicPr>
          <p:cNvPr id="3" name="s38">
            <a:hlinkClick r:id="" action="ppaction://media"/>
            <a:extLst>
              <a:ext uri="{FF2B5EF4-FFF2-40B4-BE49-F238E27FC236}">
                <a16:creationId xmlns:a16="http://schemas.microsoft.com/office/drawing/2014/main" id="{69FAF84D-48B5-4323-B0B9-F2FB7EB3BA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086600" y="689521"/>
            <a:ext cx="406400" cy="406400"/>
          </a:xfrm>
          <a:prstGeom prst="rect">
            <a:avLst/>
          </a:prstGeom>
        </p:spPr>
      </p:pic>
    </p:spTree>
    <p:extLst>
      <p:ext uri="{BB962C8B-B14F-4D97-AF65-F5344CB8AC3E}">
        <p14:creationId xmlns:p14="http://schemas.microsoft.com/office/powerpoint/2010/main" val="422298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ca-ES" dirty="0"/>
              <a:t>Intervals</a:t>
            </a:r>
            <a:endParaRPr lang="en-US" dirty="0"/>
          </a:p>
        </p:txBody>
      </p:sp>
      <p:sp>
        <p:nvSpPr>
          <p:cNvPr id="3" name="Title 2"/>
          <p:cNvSpPr>
            <a:spLocks noGrp="1"/>
          </p:cNvSpPr>
          <p:nvPr>
            <p:ph type="title"/>
          </p:nvPr>
        </p:nvSpPr>
        <p:spPr/>
        <p:txBody>
          <a:bodyPr/>
          <a:lstStyle/>
          <a:p>
            <a:r>
              <a:rPr lang="ca-ES" dirty="0" err="1"/>
              <a:t>Using</a:t>
            </a:r>
            <a:r>
              <a:rPr lang="ca-ES" dirty="0"/>
              <a:t> </a:t>
            </a:r>
            <a:r>
              <a:rPr lang="ca-ES" dirty="0" err="1"/>
              <a:t>the</a:t>
            </a:r>
            <a:r>
              <a:rPr lang="ca-ES" dirty="0"/>
              <a:t> model</a:t>
            </a:r>
            <a:endParaRPr lang="en-US" dirty="0"/>
          </a:p>
        </p:txBody>
      </p:sp>
    </p:spTree>
    <p:extLst>
      <p:ext uri="{BB962C8B-B14F-4D97-AF65-F5344CB8AC3E}">
        <p14:creationId xmlns:p14="http://schemas.microsoft.com/office/powerpoint/2010/main" val="20303131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Effect of Larger Values of </a:t>
            </a:r>
            <a:r>
              <a:rPr lang="el-GR" dirty="0"/>
              <a:t>σ</a:t>
            </a:r>
            <a:r>
              <a:rPr lang="el-GR" baseline="-25000" dirty="0"/>
              <a:t>ε</a:t>
            </a:r>
          </a:p>
        </p:txBody>
      </p:sp>
      <p:sp>
        <p:nvSpPr>
          <p:cNvPr id="4" name="Content Placeholder 3"/>
          <p:cNvSpPr>
            <a:spLocks noGrp="1"/>
          </p:cNvSpPr>
          <p:nvPr>
            <p:ph sz="quarter" idx="1"/>
          </p:nvPr>
        </p:nvSpPr>
        <p:spPr/>
        <p:txBody>
          <a:bodyPr/>
          <a:lstStyle/>
          <a:p>
            <a:r>
              <a:rPr lang="ca-ES" sz="2000" dirty="0"/>
              <a:t>x   &lt;- </a:t>
            </a:r>
            <a:r>
              <a:rPr lang="ca-ES" sz="2000" dirty="0" err="1"/>
              <a:t>seq</a:t>
            </a:r>
            <a:r>
              <a:rPr lang="ca-ES" sz="2000" dirty="0"/>
              <a:t>(-3,3,length=1000)</a:t>
            </a:r>
          </a:p>
          <a:p>
            <a:r>
              <a:rPr lang="ca-ES" sz="2000" dirty="0"/>
              <a:t>y   &lt;- </a:t>
            </a:r>
            <a:r>
              <a:rPr lang="ca-ES" sz="2000" dirty="0" err="1"/>
              <a:t>dnorm</a:t>
            </a:r>
            <a:r>
              <a:rPr lang="ca-ES" sz="2000" dirty="0"/>
              <a:t>(x,</a:t>
            </a:r>
            <a:r>
              <a:rPr lang="tr-TR" sz="2000" dirty="0"/>
              <a:t> </a:t>
            </a:r>
            <a:r>
              <a:rPr lang="ca-ES" sz="2000" dirty="0" err="1"/>
              <a:t>mean</a:t>
            </a:r>
            <a:r>
              <a:rPr lang="ca-ES" sz="2000" dirty="0"/>
              <a:t>=0, </a:t>
            </a:r>
            <a:r>
              <a:rPr lang="ca-ES" sz="2000" dirty="0" err="1"/>
              <a:t>sd</a:t>
            </a:r>
            <a:r>
              <a:rPr lang="ca-ES" sz="2000" dirty="0"/>
              <a:t>=1)</a:t>
            </a:r>
          </a:p>
          <a:p>
            <a:r>
              <a:rPr lang="ca-ES" sz="2000" dirty="0"/>
              <a:t>plot(</a:t>
            </a:r>
            <a:r>
              <a:rPr lang="ca-ES" sz="2000" dirty="0" err="1"/>
              <a:t>x,y</a:t>
            </a:r>
            <a:r>
              <a:rPr lang="ca-ES" sz="2000" dirty="0"/>
              <a:t>, </a:t>
            </a:r>
            <a:r>
              <a:rPr lang="ca-ES" sz="2000" dirty="0" err="1"/>
              <a:t>type</a:t>
            </a:r>
            <a:r>
              <a:rPr lang="ca-ES" sz="2000" dirty="0"/>
              <a:t>="l", </a:t>
            </a:r>
            <a:r>
              <a:rPr lang="ca-ES" sz="2000" dirty="0" err="1"/>
              <a:t>lwd</a:t>
            </a:r>
            <a:r>
              <a:rPr lang="ca-ES" sz="2000" dirty="0"/>
              <a:t>=1)</a:t>
            </a:r>
          </a:p>
          <a:p>
            <a:endParaRPr lang="ca-ES" dirty="0"/>
          </a:p>
        </p:txBody>
      </p:sp>
      <p:sp>
        <p:nvSpPr>
          <p:cNvPr id="5" name="Content Placeholder 4"/>
          <p:cNvSpPr>
            <a:spLocks noGrp="1"/>
          </p:cNvSpPr>
          <p:nvPr>
            <p:ph sz="quarter" idx="2"/>
          </p:nvPr>
        </p:nvSpPr>
        <p:spPr/>
        <p:txBody>
          <a:bodyPr/>
          <a:lstStyle/>
          <a:p>
            <a:endParaRPr lang="ca-ES"/>
          </a:p>
        </p:txBody>
      </p:sp>
      <p:pic>
        <p:nvPicPr>
          <p:cNvPr id="32" name="Picture 31"/>
          <p:cNvPicPr>
            <a:picLocks noChangeAspect="1"/>
          </p:cNvPicPr>
          <p:nvPr/>
        </p:nvPicPr>
        <p:blipFill>
          <a:blip r:embed="rId4"/>
          <a:stretch>
            <a:fillRect/>
          </a:stretch>
        </p:blipFill>
        <p:spPr>
          <a:xfrm>
            <a:off x="4498848" y="1589567"/>
            <a:ext cx="4738109" cy="5170307"/>
          </a:xfrm>
          <a:prstGeom prst="rect">
            <a:avLst/>
          </a:prstGeom>
        </p:spPr>
      </p:pic>
      <p:pic>
        <p:nvPicPr>
          <p:cNvPr id="2" name="s4">
            <a:hlinkClick r:id="" action="ppaction://media"/>
            <a:extLst>
              <a:ext uri="{FF2B5EF4-FFF2-40B4-BE49-F238E27FC236}">
                <a16:creationId xmlns:a16="http://schemas.microsoft.com/office/drawing/2014/main" id="{FFBB7CE6-0B99-4845-91BE-8722A3C367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248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pPr eaLnBrk="1" hangingPunct="1"/>
            <a:r>
              <a:rPr lang="en-US" dirty="0"/>
              <a:t>Using the Regression Equation</a:t>
            </a:r>
          </a:p>
        </p:txBody>
      </p:sp>
      <p:sp>
        <p:nvSpPr>
          <p:cNvPr id="38916" name="Rectangle 3"/>
          <p:cNvSpPr>
            <a:spLocks noGrp="1" noChangeArrowheads="1"/>
          </p:cNvSpPr>
          <p:nvPr>
            <p:ph sz="quarter" idx="1"/>
          </p:nvPr>
        </p:nvSpPr>
        <p:spPr/>
        <p:txBody>
          <a:bodyPr>
            <a:normAutofit/>
          </a:bodyPr>
          <a:lstStyle/>
          <a:p>
            <a:pPr eaLnBrk="1" hangingPunct="1">
              <a:lnSpc>
                <a:spcPct val="90000"/>
              </a:lnSpc>
            </a:pPr>
            <a:r>
              <a:rPr lang="en-US" dirty="0"/>
              <a:t>We could use our regression equation:</a:t>
            </a:r>
          </a:p>
          <a:p>
            <a:pPr lvl="1">
              <a:lnSpc>
                <a:spcPct val="90000"/>
              </a:lnSpc>
            </a:pPr>
            <a:r>
              <a:rPr lang="en-US" dirty="0"/>
              <a:t>y = 17.250 – .0669x</a:t>
            </a:r>
          </a:p>
          <a:p>
            <a:pPr eaLnBrk="1" hangingPunct="1">
              <a:lnSpc>
                <a:spcPct val="90000"/>
              </a:lnSpc>
            </a:pPr>
            <a:r>
              <a:rPr lang="en-US" dirty="0"/>
              <a:t>to predict y depending on a x value (x=40)</a:t>
            </a:r>
          </a:p>
          <a:p>
            <a:pPr lvl="1">
              <a:lnSpc>
                <a:spcPct val="90000"/>
              </a:lnSpc>
            </a:pPr>
            <a:r>
              <a:rPr lang="en-US" dirty="0"/>
              <a:t>y = 17.250 – .0669x = 17.250 – .0669(40) = 14,574</a:t>
            </a:r>
          </a:p>
          <a:p>
            <a:pPr eaLnBrk="1" hangingPunct="1">
              <a:lnSpc>
                <a:spcPct val="90000"/>
              </a:lnSpc>
            </a:pPr>
            <a:r>
              <a:rPr lang="en-US" dirty="0"/>
              <a:t>We call this value (14,574) a point prediction (</a:t>
            </a:r>
            <a:r>
              <a:rPr lang="en-US" b="1" dirty="0"/>
              <a:t>estimate</a:t>
            </a:r>
            <a:r>
              <a:rPr lang="en-US" dirty="0"/>
              <a:t>). </a:t>
            </a:r>
          </a:p>
          <a:p>
            <a:pPr eaLnBrk="1" hangingPunct="1">
              <a:lnSpc>
                <a:spcPct val="90000"/>
              </a:lnSpc>
            </a:pPr>
            <a:r>
              <a:rPr lang="en-US" dirty="0"/>
              <a:t>We can estimate the value of y (point prediction) in terms of a </a:t>
            </a:r>
            <a:r>
              <a:rPr lang="en-US" b="1" dirty="0"/>
              <a:t>confidence interval</a:t>
            </a:r>
            <a:r>
              <a:rPr lang="en-US" dirty="0"/>
              <a:t>.</a:t>
            </a:r>
          </a:p>
        </p:txBody>
      </p:sp>
      <p:pic>
        <p:nvPicPr>
          <p:cNvPr id="2" name="s40">
            <a:hlinkClick r:id="" action="ppaction://media"/>
            <a:extLst>
              <a:ext uri="{FF2B5EF4-FFF2-40B4-BE49-F238E27FC236}">
                <a16:creationId xmlns:a16="http://schemas.microsoft.com/office/drawing/2014/main" id="{E5A42950-37E6-4C15-9E03-08DB49A6883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0010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28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a-ES" dirty="0"/>
              <a:t>Intervals</a:t>
            </a:r>
            <a:endParaRPr lang="en-US" dirty="0"/>
          </a:p>
        </p:txBody>
      </p:sp>
      <p:sp>
        <p:nvSpPr>
          <p:cNvPr id="4" name="Content Placeholder 3"/>
          <p:cNvSpPr>
            <a:spLocks noGrp="1"/>
          </p:cNvSpPr>
          <p:nvPr>
            <p:ph sz="quarter" idx="1"/>
          </p:nvPr>
        </p:nvSpPr>
        <p:spPr/>
        <p:txBody>
          <a:bodyPr>
            <a:normAutofit/>
          </a:bodyPr>
          <a:lstStyle/>
          <a:p>
            <a:r>
              <a:rPr lang="en-US" dirty="0"/>
              <a:t>When you fit a parameter of a model, the accuracy or precision can be expressed as:</a:t>
            </a:r>
          </a:p>
          <a:p>
            <a:pPr lvl="1"/>
            <a:r>
              <a:rPr lang="en-US" dirty="0"/>
              <a:t>confidence interval</a:t>
            </a:r>
          </a:p>
          <a:p>
            <a:pPr lvl="1"/>
            <a:r>
              <a:rPr lang="en-US" dirty="0"/>
              <a:t>prediction interval</a:t>
            </a:r>
          </a:p>
          <a:p>
            <a:pPr lvl="1"/>
            <a:r>
              <a:rPr lang="en-US" dirty="0"/>
              <a:t>tolerance interval</a:t>
            </a:r>
          </a:p>
          <a:p>
            <a:r>
              <a:rPr lang="en-US" dirty="0"/>
              <a:t>We assume that the data really are randomly sampled from a Gaussian distribution.</a:t>
            </a:r>
          </a:p>
        </p:txBody>
      </p:sp>
      <p:pic>
        <p:nvPicPr>
          <p:cNvPr id="5" name="s41">
            <a:hlinkClick r:id="" action="ppaction://media"/>
            <a:extLst>
              <a:ext uri="{FF2B5EF4-FFF2-40B4-BE49-F238E27FC236}">
                <a16:creationId xmlns:a16="http://schemas.microsoft.com/office/drawing/2014/main" id="{56DF2BBF-E0F2-4A3E-9EC0-85C7EF93D37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181600" y="3124200"/>
            <a:ext cx="406400" cy="406400"/>
          </a:xfrm>
          <a:prstGeom prst="rect">
            <a:avLst/>
          </a:prstGeom>
        </p:spPr>
      </p:pic>
    </p:spTree>
    <p:extLst>
      <p:ext uri="{BB962C8B-B14F-4D97-AF65-F5344CB8AC3E}">
        <p14:creationId xmlns:p14="http://schemas.microsoft.com/office/powerpoint/2010/main" val="162180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Confidence intervals</a:t>
            </a:r>
          </a:p>
        </p:txBody>
      </p:sp>
      <p:sp>
        <p:nvSpPr>
          <p:cNvPr id="4" name="Content Placeholder 3"/>
          <p:cNvSpPr>
            <a:spLocks noGrp="1"/>
          </p:cNvSpPr>
          <p:nvPr>
            <p:ph sz="quarter" idx="1"/>
          </p:nvPr>
        </p:nvSpPr>
        <p:spPr/>
        <p:txBody>
          <a:bodyPr>
            <a:normAutofit/>
          </a:bodyPr>
          <a:lstStyle/>
          <a:p>
            <a:r>
              <a:rPr lang="en-US" b="1" dirty="0"/>
              <a:t>Confidence intervals</a:t>
            </a:r>
            <a:r>
              <a:rPr lang="en-US" dirty="0"/>
              <a:t> tell you about how well you have determined the mean. If you do this many times, and calculate a confidence interval of the mean from each sample, you'd expect </a:t>
            </a:r>
            <a:r>
              <a:rPr lang="en-US" b="1" dirty="0"/>
              <a:t>about 95 % </a:t>
            </a:r>
            <a:r>
              <a:rPr lang="en-US" dirty="0"/>
              <a:t>of those intervals to </a:t>
            </a:r>
            <a:r>
              <a:rPr lang="en-US" b="1" dirty="0"/>
              <a:t>include</a:t>
            </a:r>
            <a:r>
              <a:rPr lang="en-US" dirty="0"/>
              <a:t> the true value of the </a:t>
            </a:r>
            <a:r>
              <a:rPr lang="en-US" b="1" dirty="0"/>
              <a:t>population mean</a:t>
            </a:r>
            <a:r>
              <a:rPr lang="en-US" dirty="0"/>
              <a:t>. </a:t>
            </a:r>
          </a:p>
          <a:p>
            <a:pPr lvl="1"/>
            <a:r>
              <a:rPr lang="en-US" dirty="0"/>
              <a:t>The key point is that the confidence interval tells you about the likely location of the true population parameter.</a:t>
            </a:r>
          </a:p>
        </p:txBody>
      </p:sp>
    </p:spTree>
    <p:extLst>
      <p:ext uri="{BB962C8B-B14F-4D97-AF65-F5344CB8AC3E}">
        <p14:creationId xmlns:p14="http://schemas.microsoft.com/office/powerpoint/2010/main" val="30970122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p:txBody>
          <a:bodyPr>
            <a:normAutofit fontScale="90000"/>
          </a:bodyPr>
          <a:lstStyle/>
          <a:p>
            <a:r>
              <a:rPr lang="en-US" dirty="0"/>
              <a:t>Confidence Interval: estimator for Mean of Y</a:t>
            </a:r>
          </a:p>
        </p:txBody>
      </p:sp>
      <p:sp>
        <p:nvSpPr>
          <p:cNvPr id="40964" name="Rectangle 3"/>
          <p:cNvSpPr>
            <a:spLocks noGrp="1" noChangeArrowheads="1"/>
          </p:cNvSpPr>
          <p:nvPr>
            <p:ph sz="quarter" idx="1"/>
          </p:nvPr>
        </p:nvSpPr>
        <p:spPr/>
        <p:txBody>
          <a:bodyPr>
            <a:normAutofit/>
          </a:bodyPr>
          <a:lstStyle/>
          <a:p>
            <a:r>
              <a:rPr lang="en-US" dirty="0"/>
              <a:t>The </a:t>
            </a:r>
            <a:r>
              <a:rPr lang="en-US" b="1" dirty="0"/>
              <a:t>confidence interval </a:t>
            </a:r>
            <a:r>
              <a:rPr lang="en-US" dirty="0"/>
              <a:t>estimate for the expected value of y (Mean of Y) is used when we want to predict an interval we are pretty sure contains the true “regression line” . In this case, we are estimating the mean of y given a value of x:</a:t>
            </a:r>
          </a:p>
          <a:p>
            <a:endParaRPr lang="en-US" dirty="0"/>
          </a:p>
          <a:p>
            <a:endParaRPr lang="en-US" dirty="0"/>
          </a:p>
          <a:p>
            <a:endParaRPr lang="en-US" dirty="0"/>
          </a:p>
        </p:txBody>
      </p:sp>
      <p:pic>
        <p:nvPicPr>
          <p:cNvPr id="4096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267200"/>
            <a:ext cx="4560570" cy="1371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intervals</a:t>
            </a:r>
          </a:p>
        </p:txBody>
      </p:sp>
      <p:sp>
        <p:nvSpPr>
          <p:cNvPr id="4" name="Content Placeholder 3"/>
          <p:cNvSpPr>
            <a:spLocks noGrp="1"/>
          </p:cNvSpPr>
          <p:nvPr>
            <p:ph sz="quarter" idx="1"/>
          </p:nvPr>
        </p:nvSpPr>
        <p:spPr/>
        <p:txBody>
          <a:bodyPr>
            <a:normAutofit fontScale="92500" lnSpcReduction="20000"/>
          </a:bodyPr>
          <a:lstStyle/>
          <a:p>
            <a:r>
              <a:rPr lang="en-US" b="1" dirty="0"/>
              <a:t>Prediction intervals</a:t>
            </a:r>
            <a:r>
              <a:rPr lang="en-US" dirty="0"/>
              <a:t> tell you where you can expect to see the next data point sampled. Collect a sample of data and calculate a prediction interval. Then sample one more value from the population. If you do this many times, you'd expect that next value to lie within that prediction interval in 95% of the samples. </a:t>
            </a:r>
          </a:p>
          <a:p>
            <a:pPr lvl="1"/>
            <a:r>
              <a:rPr lang="en-US" dirty="0"/>
              <a:t>The key point is that the prediction interval tells you about the distribution of values, not the uncertainty in determining the population mean. </a:t>
            </a:r>
          </a:p>
          <a:p>
            <a:pPr lvl="1"/>
            <a:r>
              <a:rPr lang="en-US" dirty="0"/>
              <a:t>Prediction intervals must account for both the uncertainty in knowing the value of the population mean, plus data scatter. So a prediction interval is always wider than a confidence interval. </a:t>
            </a:r>
          </a:p>
        </p:txBody>
      </p:sp>
    </p:spTree>
    <p:extLst>
      <p:ext uri="{BB962C8B-B14F-4D97-AF65-F5344CB8AC3E}">
        <p14:creationId xmlns:p14="http://schemas.microsoft.com/office/powerpoint/2010/main" val="11080319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ChangeArrowheads="1"/>
          </p:cNvSpPr>
          <p:nvPr>
            <p:ph type="title"/>
          </p:nvPr>
        </p:nvSpPr>
        <p:spPr/>
        <p:txBody>
          <a:bodyPr/>
          <a:lstStyle/>
          <a:p>
            <a:pPr eaLnBrk="1" hangingPunct="1"/>
            <a:r>
              <a:rPr lang="en-US"/>
              <a:t>Prediction Interval</a:t>
            </a:r>
          </a:p>
        </p:txBody>
      </p:sp>
      <mc:AlternateContent xmlns:mc="http://schemas.openxmlformats.org/markup-compatibility/2006" xmlns:a14="http://schemas.microsoft.com/office/drawing/2010/main">
        <mc:Choice Requires="a14">
          <p:sp>
            <p:nvSpPr>
              <p:cNvPr id="39940" name="Rectangle 3"/>
              <p:cNvSpPr>
                <a:spLocks noGrp="1" noChangeArrowheads="1"/>
              </p:cNvSpPr>
              <p:nvPr>
                <p:ph sz="quarter" idx="1"/>
              </p:nvPr>
            </p:nvSpPr>
            <p:spPr/>
            <p:txBody>
              <a:bodyPr>
                <a:normAutofit fontScale="92500"/>
              </a:bodyPr>
              <a:lstStyle/>
              <a:p>
                <a:pPr eaLnBrk="1" hangingPunct="1"/>
                <a:r>
                  <a:rPr lang="en-US" dirty="0"/>
                  <a:t>The </a:t>
                </a:r>
                <a:r>
                  <a:rPr lang="en-US" b="1" dirty="0"/>
                  <a:t>prediction interval </a:t>
                </a:r>
                <a:r>
                  <a:rPr lang="en-US" dirty="0"/>
                  <a:t>is used when we want to predict one particular value of the dependent variable, given a specific value of the independent variable:</a:t>
                </a:r>
              </a:p>
              <a:p>
                <a:pPr eaLnBrk="1" hangingPunct="1"/>
                <a:endParaRPr lang="en-US" dirty="0"/>
              </a:p>
              <a:p>
                <a:pPr eaLnBrk="1" hangingPunct="1"/>
                <a:endParaRPr lang="en-US" dirty="0"/>
              </a:p>
              <a:p>
                <a:pPr eaLnBrk="1" hangingPunct="1"/>
                <a:endParaRPr lang="en-US" dirty="0"/>
              </a:p>
              <a:p>
                <a:pPr eaLnBrk="1" hangingPunct="1"/>
                <a:endParaRPr lang="en-US" dirty="0"/>
              </a:p>
              <a:p>
                <a:pPr eaLnBrk="1" hangingPunct="1"/>
                <a:endParaRPr lang="en-US" dirty="0"/>
              </a:p>
              <a:p>
                <a:r>
                  <a:rPr lang="en-US" dirty="0"/>
                  <a:t>(</a:t>
                </a:r>
                <a14:m>
                  <m:oMath xmlns:m="http://schemas.openxmlformats.org/officeDocument/2006/math">
                    <m:sSub>
                      <m:sSubPr>
                        <m:ctrlPr>
                          <a:rPr lang="tr-TR" b="0" i="1" smtClean="0">
                            <a:latin typeface="Cambria Math" panose="02040503050406030204" pitchFamily="18" charset="0"/>
                          </a:rPr>
                        </m:ctrlPr>
                      </m:sSubPr>
                      <m:e>
                        <m:r>
                          <a:rPr lang="tr-TR" b="0" i="1" smtClean="0">
                            <a:latin typeface="Cambria Math" panose="02040503050406030204" pitchFamily="18" charset="0"/>
                          </a:rPr>
                          <m:t>𝑥</m:t>
                        </m:r>
                      </m:e>
                      <m:sub>
                        <m:r>
                          <a:rPr lang="tr-TR" b="0" i="1" smtClean="0">
                            <a:latin typeface="Cambria Math" panose="02040503050406030204" pitchFamily="18" charset="0"/>
                          </a:rPr>
                          <m:t>𝑔</m:t>
                        </m:r>
                      </m:sub>
                    </m:sSub>
                  </m:oMath>
                </a14:m>
                <a:r>
                  <a:rPr lang="en-US" dirty="0"/>
                  <a:t> is the given value of </a:t>
                </a:r>
                <a14:m>
                  <m:oMath xmlns:m="http://schemas.openxmlformats.org/officeDocument/2006/math">
                    <m:r>
                      <a:rPr lang="tr-TR" i="1">
                        <a:latin typeface="Cambria Math" panose="02040503050406030204" pitchFamily="18" charset="0"/>
                      </a:rPr>
                      <m:t>𝑥</m:t>
                    </m:r>
                  </m:oMath>
                </a14:m>
                <a:r>
                  <a:rPr lang="en-US" dirty="0"/>
                  <a:t> we’re interested in)</a:t>
                </a:r>
              </a:p>
            </p:txBody>
          </p:sp>
        </mc:Choice>
        <mc:Fallback xmlns="">
          <p:sp>
            <p:nvSpPr>
              <p:cNvPr id="39940" name="Rectangle 3"/>
              <p:cNvSpPr>
                <a:spLocks noGrp="1" noRot="1" noChangeAspect="1" noMove="1" noResize="1" noEditPoints="1" noAdjustHandles="1" noChangeArrowheads="1" noChangeShapeType="1" noTextEdit="1"/>
              </p:cNvSpPr>
              <p:nvPr>
                <p:ph sz="quarter" idx="1"/>
              </p:nvPr>
            </p:nvSpPr>
            <p:spPr>
              <a:blipFill>
                <a:blip r:embed="rId2"/>
                <a:stretch>
                  <a:fillRect l="-374" t="-1357" r="-2319"/>
                </a:stretch>
              </a:blipFill>
            </p:spPr>
            <p:txBody>
              <a:bodyPr/>
              <a:lstStyle/>
              <a:p>
                <a:r>
                  <a:rPr lang="tr-TR">
                    <a:noFill/>
                  </a:rPr>
                  <a:t> </a:t>
                </a:r>
              </a:p>
            </p:txBody>
          </p:sp>
        </mc:Fallback>
      </mc:AlternateContent>
      <p:grpSp>
        <p:nvGrpSpPr>
          <p:cNvPr id="2" name="Group 1"/>
          <p:cNvGrpSpPr/>
          <p:nvPr/>
        </p:nvGrpSpPr>
        <p:grpSpPr>
          <a:xfrm>
            <a:off x="2711450" y="3016624"/>
            <a:ext cx="3721100" cy="2197100"/>
            <a:chOff x="2711450" y="2362200"/>
            <a:chExt cx="3721100" cy="2197100"/>
          </a:xfrm>
        </p:grpSpPr>
        <p:pic>
          <p:nvPicPr>
            <p:cNvPr id="3994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0" y="2362200"/>
              <a:ext cx="37211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038600"/>
              <a:ext cx="1663700" cy="520700"/>
            </a:xfrm>
            <a:prstGeom prst="rect">
              <a:avLst/>
            </a:prstGeom>
            <a:no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pic>
        <p:sp>
          <p:nvSpPr>
            <p:cNvPr id="39943" name="Freeform 6"/>
            <p:cNvSpPr>
              <a:spLocks/>
            </p:cNvSpPr>
            <p:nvPr/>
          </p:nvSpPr>
          <p:spPr bwMode="auto">
            <a:xfrm>
              <a:off x="2895600" y="3048000"/>
              <a:ext cx="1828800" cy="1219200"/>
            </a:xfrm>
            <a:custGeom>
              <a:avLst/>
              <a:gdLst>
                <a:gd name="T0" fmla="*/ 1828800 w 1200"/>
                <a:gd name="T1" fmla="*/ 1219200 h 768"/>
                <a:gd name="T2" fmla="*/ 1024128 w 1200"/>
                <a:gd name="T3" fmla="*/ 990600 h 768"/>
                <a:gd name="T4" fmla="*/ 0 w 1200"/>
                <a:gd name="T5" fmla="*/ 0 h 768"/>
                <a:gd name="T6" fmla="*/ 0 60000 65536"/>
                <a:gd name="T7" fmla="*/ 0 60000 65536"/>
                <a:gd name="T8" fmla="*/ 0 60000 65536"/>
              </a:gdLst>
              <a:ahLst/>
              <a:cxnLst>
                <a:cxn ang="T6">
                  <a:pos x="T0" y="T1"/>
                </a:cxn>
                <a:cxn ang="T7">
                  <a:pos x="T2" y="T3"/>
                </a:cxn>
                <a:cxn ang="T8">
                  <a:pos x="T4" y="T5"/>
                </a:cxn>
              </a:cxnLst>
              <a:rect l="0" t="0" r="r" b="b"/>
              <a:pathLst>
                <a:path w="1200" h="768">
                  <a:moveTo>
                    <a:pt x="1200" y="768"/>
                  </a:moveTo>
                  <a:cubicBezTo>
                    <a:pt x="1036" y="760"/>
                    <a:pt x="872" y="752"/>
                    <a:pt x="672" y="624"/>
                  </a:cubicBezTo>
                  <a:cubicBezTo>
                    <a:pt x="472" y="496"/>
                    <a:pt x="236" y="248"/>
                    <a:pt x="0" y="0"/>
                  </a:cubicBezTo>
                </a:path>
              </a:pathLst>
            </a:custGeom>
            <a:noFill/>
            <a:ln w="9525" cap="flat" cmpd="sng">
              <a:solidFill>
                <a:srgbClr val="008000"/>
              </a:solidFill>
              <a:prstDash val="solid"/>
              <a:round/>
              <a:headEnd type="none" w="med" len="med"/>
              <a:tailEnd type="arrow" w="med" len="me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2"/>
          <p:cNvSpPr>
            <a:spLocks noGrp="1" noChangeArrowheads="1"/>
          </p:cNvSpPr>
          <p:nvPr>
            <p:ph type="title"/>
          </p:nvPr>
        </p:nvSpPr>
        <p:spPr/>
        <p:txBody>
          <a:bodyPr/>
          <a:lstStyle/>
          <a:p>
            <a:pPr eaLnBrk="1" hangingPunct="1"/>
            <a:r>
              <a:rPr lang="en-US"/>
              <a:t>What’s the Difference?</a:t>
            </a:r>
          </a:p>
        </p:txBody>
      </p:sp>
      <p:sp>
        <p:nvSpPr>
          <p:cNvPr id="3" name="Content Placeholder 2"/>
          <p:cNvSpPr>
            <a:spLocks noGrp="1"/>
          </p:cNvSpPr>
          <p:nvPr>
            <p:ph sz="quarter" idx="2"/>
          </p:nvPr>
        </p:nvSpPr>
        <p:spPr/>
        <p:txBody>
          <a:bodyPr/>
          <a:lstStyle/>
          <a:p>
            <a:r>
              <a:rPr lang="en-US" dirty="0"/>
              <a:t>Used to estimate the value of one value of y (at given x)</a:t>
            </a:r>
          </a:p>
          <a:p>
            <a:endParaRPr lang="ca-ES" dirty="0"/>
          </a:p>
        </p:txBody>
      </p:sp>
      <p:sp>
        <p:nvSpPr>
          <p:cNvPr id="5" name="Content Placeholder 4"/>
          <p:cNvSpPr>
            <a:spLocks noGrp="1"/>
          </p:cNvSpPr>
          <p:nvPr>
            <p:ph sz="quarter" idx="4"/>
          </p:nvPr>
        </p:nvSpPr>
        <p:spPr/>
        <p:txBody>
          <a:bodyPr/>
          <a:lstStyle/>
          <a:p>
            <a:r>
              <a:rPr lang="en-US" dirty="0"/>
              <a:t>Used to estimate the mean value of y (at given x)</a:t>
            </a:r>
          </a:p>
          <a:p>
            <a:endParaRPr lang="ca-ES" dirty="0"/>
          </a:p>
        </p:txBody>
      </p:sp>
      <p:sp>
        <p:nvSpPr>
          <p:cNvPr id="2" name="Text Placeholder 1"/>
          <p:cNvSpPr>
            <a:spLocks noGrp="1"/>
          </p:cNvSpPr>
          <p:nvPr>
            <p:ph type="body" sz="quarter" idx="1"/>
          </p:nvPr>
        </p:nvSpPr>
        <p:spPr/>
        <p:txBody>
          <a:bodyPr/>
          <a:lstStyle/>
          <a:p>
            <a:r>
              <a:rPr lang="ca-ES" dirty="0" err="1"/>
              <a:t>Prediction</a:t>
            </a:r>
            <a:r>
              <a:rPr lang="ca-ES" dirty="0"/>
              <a:t> Interval</a:t>
            </a:r>
          </a:p>
          <a:p>
            <a:endParaRPr lang="ca-ES" dirty="0"/>
          </a:p>
        </p:txBody>
      </p:sp>
      <p:sp>
        <p:nvSpPr>
          <p:cNvPr id="4" name="Text Placeholder 3"/>
          <p:cNvSpPr>
            <a:spLocks noGrp="1"/>
          </p:cNvSpPr>
          <p:nvPr>
            <p:ph type="body" sz="quarter" idx="3"/>
          </p:nvPr>
        </p:nvSpPr>
        <p:spPr/>
        <p:txBody>
          <a:bodyPr/>
          <a:lstStyle/>
          <a:p>
            <a:r>
              <a:rPr lang="ca-ES" dirty="0" err="1"/>
              <a:t>Confidence</a:t>
            </a:r>
            <a:r>
              <a:rPr lang="ca-ES" dirty="0"/>
              <a:t> Interval</a:t>
            </a:r>
          </a:p>
          <a:p>
            <a:endParaRPr lang="ca-ES" dirty="0"/>
          </a:p>
        </p:txBody>
      </p:sp>
      <p:sp>
        <p:nvSpPr>
          <p:cNvPr id="41997" name="Rectangle 15"/>
          <p:cNvSpPr>
            <a:spLocks noChangeArrowheads="1"/>
          </p:cNvSpPr>
          <p:nvPr/>
        </p:nvSpPr>
        <p:spPr bwMode="auto">
          <a:xfrm>
            <a:off x="247650" y="5348211"/>
            <a:ext cx="8496300" cy="1323439"/>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r>
              <a:rPr lang="en-US" sz="2000" dirty="0"/>
              <a:t>The confidence interval estimate of the expected value of y will be narrower than the prediction interval for the same given value of x and confidence level. This is because there is less error in estimating a mean value as opposed to predicting an individual value.</a:t>
            </a:r>
          </a:p>
        </p:txBody>
      </p:sp>
      <p:grpSp>
        <p:nvGrpSpPr>
          <p:cNvPr id="20" name="Agrupa 5"/>
          <p:cNvGrpSpPr/>
          <p:nvPr/>
        </p:nvGrpSpPr>
        <p:grpSpPr>
          <a:xfrm>
            <a:off x="533400" y="3982001"/>
            <a:ext cx="7713777" cy="1077679"/>
            <a:chOff x="349250" y="2214937"/>
            <a:chExt cx="7713777" cy="1077679"/>
          </a:xfrm>
        </p:grpSpPr>
        <p:pic>
          <p:nvPicPr>
            <p:cNvPr id="2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 y="2214937"/>
              <a:ext cx="3721100" cy="10668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4827" y="2214937"/>
              <a:ext cx="3378200" cy="107767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pic>
        <p:nvPicPr>
          <p:cNvPr id="6" name="s46">
            <a:hlinkClick r:id="" action="ppaction://media"/>
            <a:extLst>
              <a:ext uri="{FF2B5EF4-FFF2-40B4-BE49-F238E27FC236}">
                <a16:creationId xmlns:a16="http://schemas.microsoft.com/office/drawing/2014/main" id="{4B8D0C75-AEF0-4AD6-B287-5893689AD16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391400" y="554235"/>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Tolerance interval</a:t>
            </a:r>
            <a:endParaRPr lang="en-US" dirty="0"/>
          </a:p>
        </p:txBody>
      </p:sp>
      <p:sp>
        <p:nvSpPr>
          <p:cNvPr id="4" name="Content Placeholder 3"/>
          <p:cNvSpPr>
            <a:spLocks noGrp="1"/>
          </p:cNvSpPr>
          <p:nvPr>
            <p:ph sz="quarter" idx="1"/>
          </p:nvPr>
        </p:nvSpPr>
        <p:spPr/>
        <p:txBody>
          <a:bodyPr>
            <a:normAutofit fontScale="85000" lnSpcReduction="10000"/>
          </a:bodyPr>
          <a:lstStyle/>
          <a:p>
            <a:r>
              <a:rPr lang="en-US" dirty="0"/>
              <a:t>The word 'expect' used in defining of a prediction interval means there is a 50% chance that you'd see the value within the interval in more than 95% of the samples, and a 50% chance that you'd see the value within the interval in less than 95% of the samples. </a:t>
            </a:r>
          </a:p>
          <a:p>
            <a:r>
              <a:rPr lang="en-US" dirty="0"/>
              <a:t>As an example doing lots of simulations, you know the true value and thus know if it is in the prediction interval or not. Hence you can then tabulate what fraction of the time the value is enclosed by the interval. </a:t>
            </a:r>
          </a:p>
          <a:p>
            <a:r>
              <a:rPr lang="en-US" dirty="0"/>
              <a:t>On average the obtained value will be 95%, but it might be 92% or 98%. That means that half the time it will be less than 95% and half the time it will be more than 95%.</a:t>
            </a:r>
          </a:p>
          <a:p>
            <a:endParaRPr lang="en-US" dirty="0"/>
          </a:p>
        </p:txBody>
      </p:sp>
    </p:spTree>
    <p:extLst>
      <p:ext uri="{BB962C8B-B14F-4D97-AF65-F5344CB8AC3E}">
        <p14:creationId xmlns:p14="http://schemas.microsoft.com/office/powerpoint/2010/main" val="2820535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Tolerance interval</a:t>
            </a:r>
            <a:endParaRPr lang="en-US" dirty="0"/>
          </a:p>
        </p:txBody>
      </p:sp>
      <p:sp>
        <p:nvSpPr>
          <p:cNvPr id="4" name="Content Placeholder 3"/>
          <p:cNvSpPr>
            <a:spLocks noGrp="1"/>
          </p:cNvSpPr>
          <p:nvPr>
            <p:ph sz="quarter" idx="1"/>
          </p:nvPr>
        </p:nvSpPr>
        <p:spPr/>
        <p:txBody>
          <a:bodyPr>
            <a:normAutofit fontScale="85000" lnSpcReduction="10000"/>
          </a:bodyPr>
          <a:lstStyle/>
          <a:p>
            <a:r>
              <a:rPr lang="en-US" dirty="0"/>
              <a:t>If you want to be 95% sure that the interval contains 95% of the values, or 91% sure that the interval contains 99% of the values, you need the tolerance interval. </a:t>
            </a:r>
          </a:p>
          <a:p>
            <a:r>
              <a:rPr lang="en-US" dirty="0"/>
              <a:t>To compute, or understand, a tolerance interval you have to specify two different percentages: </a:t>
            </a:r>
          </a:p>
          <a:p>
            <a:pPr lvl="1"/>
            <a:r>
              <a:rPr lang="en-US" dirty="0"/>
              <a:t>(i) one expresses how sure you want to be, and </a:t>
            </a:r>
          </a:p>
          <a:p>
            <a:pPr lvl="1"/>
            <a:r>
              <a:rPr lang="en-US" dirty="0"/>
              <a:t>(ii) other to expresses what fraction of the values the interval will contain. </a:t>
            </a:r>
          </a:p>
          <a:p>
            <a:r>
              <a:rPr lang="en-US" dirty="0"/>
              <a:t>If you set the first value (how sure) to 50%, the tolerance interval is the prediction interval. If you set it to a higher value (say 80% or 99%) then the tolerance interval is wider.</a:t>
            </a:r>
          </a:p>
          <a:p>
            <a:r>
              <a:rPr lang="en-US" sz="1900" dirty="0">
                <a:hlinkClick r:id="rId2"/>
              </a:rPr>
              <a:t>http://cran.r-project.org/web/packages/tolerance/tolerance.pdf</a:t>
            </a:r>
            <a:endParaRPr lang="en-US" sz="1900" dirty="0"/>
          </a:p>
          <a:p>
            <a:endParaRPr lang="en-US" dirty="0"/>
          </a:p>
        </p:txBody>
      </p:sp>
    </p:spTree>
    <p:extLst>
      <p:ext uri="{BB962C8B-B14F-4D97-AF65-F5344CB8AC3E}">
        <p14:creationId xmlns:p14="http://schemas.microsoft.com/office/powerpoint/2010/main" val="3239259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Regression diagnostics</a:t>
            </a:r>
          </a:p>
        </p:txBody>
      </p:sp>
    </p:spTree>
    <p:extLst>
      <p:ext uri="{BB962C8B-B14F-4D97-AF65-F5344CB8AC3E}">
        <p14:creationId xmlns:p14="http://schemas.microsoft.com/office/powerpoint/2010/main" val="3943633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4"/>
          <a:stretch>
            <a:fillRect/>
          </a:stretch>
        </p:blipFill>
        <p:spPr>
          <a:xfrm rot="5400000">
            <a:off x="5255381" y="2060144"/>
            <a:ext cx="2874963" cy="3137210"/>
          </a:xfrm>
          <a:prstGeom prst="rect">
            <a:avLst/>
          </a:prstGeom>
        </p:spPr>
      </p:pic>
      <p:pic>
        <p:nvPicPr>
          <p:cNvPr id="43" name="Picture 42"/>
          <p:cNvPicPr>
            <a:picLocks noChangeAspect="1"/>
          </p:cNvPicPr>
          <p:nvPr/>
        </p:nvPicPr>
        <p:blipFill>
          <a:blip r:embed="rId4"/>
          <a:stretch>
            <a:fillRect/>
          </a:stretch>
        </p:blipFill>
        <p:spPr>
          <a:xfrm rot="5400000">
            <a:off x="3568287" y="3431314"/>
            <a:ext cx="1706030" cy="1861650"/>
          </a:xfrm>
          <a:prstGeom prst="rect">
            <a:avLst/>
          </a:prstGeom>
        </p:spPr>
      </p:pic>
      <p:pic>
        <p:nvPicPr>
          <p:cNvPr id="42" name="Picture 41"/>
          <p:cNvPicPr>
            <a:picLocks noChangeAspect="1"/>
          </p:cNvPicPr>
          <p:nvPr/>
        </p:nvPicPr>
        <p:blipFill>
          <a:blip r:embed="rId4"/>
          <a:stretch>
            <a:fillRect/>
          </a:stretch>
        </p:blipFill>
        <p:spPr>
          <a:xfrm rot="5400000">
            <a:off x="2558379" y="4218807"/>
            <a:ext cx="1130505" cy="1233627"/>
          </a:xfrm>
          <a:prstGeom prst="rect">
            <a:avLst/>
          </a:prstGeom>
        </p:spPr>
      </p:pic>
      <p:sp>
        <p:nvSpPr>
          <p:cNvPr id="9218" name="Rectangle 2"/>
          <p:cNvSpPr>
            <a:spLocks noGrp="1" noChangeArrowheads="1"/>
          </p:cNvSpPr>
          <p:nvPr>
            <p:ph type="title"/>
          </p:nvPr>
        </p:nvSpPr>
        <p:spPr/>
        <p:txBody>
          <a:bodyPr/>
          <a:lstStyle/>
          <a:p>
            <a:r>
              <a:rPr lang="es-ES" dirty="0" err="1"/>
              <a:t>Theoretical</a:t>
            </a:r>
            <a:r>
              <a:rPr lang="es-ES" dirty="0"/>
              <a:t> Linear </a:t>
            </a:r>
            <a:r>
              <a:rPr lang="es-ES" dirty="0" err="1"/>
              <a:t>Model</a:t>
            </a:r>
            <a:endParaRPr lang="el-GR" baseline="-25000" dirty="0"/>
          </a:p>
        </p:txBody>
      </p:sp>
      <p:sp>
        <p:nvSpPr>
          <p:cNvPr id="9222" name="Freeform 6"/>
          <p:cNvSpPr>
            <a:spLocks/>
          </p:cNvSpPr>
          <p:nvPr/>
        </p:nvSpPr>
        <p:spPr bwMode="auto">
          <a:xfrm>
            <a:off x="1690486" y="3212168"/>
            <a:ext cx="4459560" cy="2999209"/>
          </a:xfrm>
          <a:custGeom>
            <a:avLst/>
            <a:gdLst>
              <a:gd name="T0" fmla="*/ 0 w 2304"/>
              <a:gd name="T1" fmla="*/ 0 h 1824"/>
              <a:gd name="T2" fmla="*/ 0 w 2304"/>
              <a:gd name="T3" fmla="*/ 3179763 h 1824"/>
              <a:gd name="T4" fmla="*/ 4724400 w 2304"/>
              <a:gd name="T5" fmla="*/ 3179763 h 1824"/>
              <a:gd name="T6" fmla="*/ 0 60000 65536"/>
              <a:gd name="T7" fmla="*/ 0 60000 65536"/>
              <a:gd name="T8" fmla="*/ 0 60000 65536"/>
            </a:gdLst>
            <a:ahLst/>
            <a:cxnLst>
              <a:cxn ang="T6">
                <a:pos x="T0" y="T1"/>
              </a:cxn>
              <a:cxn ang="T7">
                <a:pos x="T2" y="T3"/>
              </a:cxn>
              <a:cxn ang="T8">
                <a:pos x="T4" y="T5"/>
              </a:cxn>
            </a:cxnLst>
            <a:rect l="0" t="0" r="r" b="b"/>
            <a:pathLst>
              <a:path w="2304" h="1824">
                <a:moveTo>
                  <a:pt x="0" y="0"/>
                </a:moveTo>
                <a:lnTo>
                  <a:pt x="0" y="1824"/>
                </a:lnTo>
                <a:lnTo>
                  <a:pt x="2304" y="1824"/>
                </a:lnTo>
              </a:path>
            </a:pathLst>
          </a:custGeom>
          <a:noFill/>
          <a:ln w="19050" cap="flat" cmpd="sng">
            <a:solidFill>
              <a:schemeClr val="tx1"/>
            </a:solidFill>
            <a:prstDash val="solid"/>
            <a:round/>
            <a:headEnd type="arrow"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224" name="Line 9"/>
          <p:cNvSpPr>
            <a:spLocks noChangeShapeType="1"/>
          </p:cNvSpPr>
          <p:nvPr/>
        </p:nvSpPr>
        <p:spPr bwMode="auto">
          <a:xfrm flipV="1">
            <a:off x="1690486" y="3427787"/>
            <a:ext cx="4603417" cy="1921111"/>
          </a:xfrm>
          <a:prstGeom prst="line">
            <a:avLst/>
          </a:prstGeom>
          <a:noFill/>
          <a:ln w="19050">
            <a:solidFill>
              <a:srgbClr val="FF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en-US"/>
          </a:p>
        </p:txBody>
      </p:sp>
      <p:sp>
        <p:nvSpPr>
          <p:cNvPr id="9226" name="Oval 16"/>
          <p:cNvSpPr>
            <a:spLocks noChangeArrowheads="1"/>
          </p:cNvSpPr>
          <p:nvPr/>
        </p:nvSpPr>
        <p:spPr bwMode="auto">
          <a:xfrm>
            <a:off x="3704481" y="3717032"/>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27" name="Oval 17"/>
          <p:cNvSpPr>
            <a:spLocks noChangeArrowheads="1"/>
          </p:cNvSpPr>
          <p:nvPr/>
        </p:nvSpPr>
        <p:spPr bwMode="auto">
          <a:xfrm>
            <a:off x="3704481" y="4290266"/>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28" name="Oval 18"/>
          <p:cNvSpPr>
            <a:spLocks noChangeArrowheads="1"/>
          </p:cNvSpPr>
          <p:nvPr/>
        </p:nvSpPr>
        <p:spPr bwMode="auto">
          <a:xfrm>
            <a:off x="3704481" y="4434012"/>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29" name="Oval 19"/>
          <p:cNvSpPr>
            <a:spLocks noChangeArrowheads="1"/>
          </p:cNvSpPr>
          <p:nvPr/>
        </p:nvSpPr>
        <p:spPr bwMode="auto">
          <a:xfrm>
            <a:off x="3704481" y="4941303"/>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30" name="Oval 20"/>
          <p:cNvSpPr>
            <a:spLocks noChangeArrowheads="1"/>
          </p:cNvSpPr>
          <p:nvPr/>
        </p:nvSpPr>
        <p:spPr bwMode="auto">
          <a:xfrm>
            <a:off x="3704481" y="4656775"/>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31" name="Oval 21"/>
          <p:cNvSpPr>
            <a:spLocks noChangeArrowheads="1"/>
          </p:cNvSpPr>
          <p:nvPr/>
        </p:nvSpPr>
        <p:spPr bwMode="auto">
          <a:xfrm>
            <a:off x="5436176" y="3429405"/>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32" name="Oval 22"/>
          <p:cNvSpPr>
            <a:spLocks noChangeArrowheads="1"/>
          </p:cNvSpPr>
          <p:nvPr/>
        </p:nvSpPr>
        <p:spPr bwMode="auto">
          <a:xfrm>
            <a:off x="5436176" y="3645024"/>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33" name="Oval 23"/>
          <p:cNvSpPr>
            <a:spLocks noChangeArrowheads="1"/>
          </p:cNvSpPr>
          <p:nvPr/>
        </p:nvSpPr>
        <p:spPr bwMode="auto">
          <a:xfrm>
            <a:off x="5436176" y="3930225"/>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34" name="Oval 24"/>
          <p:cNvSpPr>
            <a:spLocks noChangeArrowheads="1"/>
          </p:cNvSpPr>
          <p:nvPr/>
        </p:nvSpPr>
        <p:spPr bwMode="auto">
          <a:xfrm>
            <a:off x="5436176" y="4076937"/>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35" name="Oval 25"/>
          <p:cNvSpPr>
            <a:spLocks noChangeArrowheads="1"/>
          </p:cNvSpPr>
          <p:nvPr/>
        </p:nvSpPr>
        <p:spPr bwMode="auto">
          <a:xfrm>
            <a:off x="5436176" y="4148810"/>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36" name="Oval 26"/>
          <p:cNvSpPr>
            <a:spLocks noChangeArrowheads="1"/>
          </p:cNvSpPr>
          <p:nvPr/>
        </p:nvSpPr>
        <p:spPr bwMode="auto">
          <a:xfrm>
            <a:off x="5436176" y="4725144"/>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37" name="Oval 27"/>
          <p:cNvSpPr>
            <a:spLocks noChangeArrowheads="1"/>
          </p:cNvSpPr>
          <p:nvPr/>
        </p:nvSpPr>
        <p:spPr bwMode="auto">
          <a:xfrm>
            <a:off x="5436176" y="4580993"/>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9238" name="Oval 28"/>
          <p:cNvSpPr>
            <a:spLocks noChangeArrowheads="1"/>
          </p:cNvSpPr>
          <p:nvPr/>
        </p:nvSpPr>
        <p:spPr bwMode="auto">
          <a:xfrm>
            <a:off x="5436176" y="2780928"/>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grpSp>
        <p:nvGrpSpPr>
          <p:cNvPr id="4" name="Group 3"/>
          <p:cNvGrpSpPr/>
          <p:nvPr/>
        </p:nvGrpSpPr>
        <p:grpSpPr>
          <a:xfrm>
            <a:off x="2699792" y="4581128"/>
            <a:ext cx="71928" cy="572290"/>
            <a:chOff x="3856881" y="4301615"/>
            <a:chExt cx="71928" cy="572290"/>
          </a:xfrm>
        </p:grpSpPr>
        <p:sp>
          <p:nvSpPr>
            <p:cNvPr id="32" name="Oval 16"/>
            <p:cNvSpPr>
              <a:spLocks noChangeArrowheads="1"/>
            </p:cNvSpPr>
            <p:nvPr/>
          </p:nvSpPr>
          <p:spPr bwMode="auto">
            <a:xfrm>
              <a:off x="3856881" y="4301615"/>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33" name="Oval 17"/>
            <p:cNvSpPr>
              <a:spLocks noChangeArrowheads="1"/>
            </p:cNvSpPr>
            <p:nvPr/>
          </p:nvSpPr>
          <p:spPr bwMode="auto">
            <a:xfrm>
              <a:off x="3856881" y="4442666"/>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34" name="Oval 18"/>
            <p:cNvSpPr>
              <a:spLocks noChangeArrowheads="1"/>
            </p:cNvSpPr>
            <p:nvPr/>
          </p:nvSpPr>
          <p:spPr bwMode="auto">
            <a:xfrm>
              <a:off x="3856881" y="4586412"/>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35" name="Oval 19"/>
            <p:cNvSpPr>
              <a:spLocks noChangeArrowheads="1"/>
            </p:cNvSpPr>
            <p:nvPr/>
          </p:nvSpPr>
          <p:spPr bwMode="auto">
            <a:xfrm>
              <a:off x="3856881" y="4802032"/>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sp>
          <p:nvSpPr>
            <p:cNvPr id="36" name="Oval 20"/>
            <p:cNvSpPr>
              <a:spLocks noChangeArrowheads="1"/>
            </p:cNvSpPr>
            <p:nvPr/>
          </p:nvSpPr>
          <p:spPr bwMode="auto">
            <a:xfrm>
              <a:off x="3856881" y="4733528"/>
              <a:ext cx="71928" cy="71873"/>
            </a:xfrm>
            <a:prstGeom prst="ellipse">
              <a:avLst/>
            </a:prstGeom>
            <a:solidFill>
              <a:srgbClr val="0000FF"/>
            </a:solidFill>
            <a:ln w="952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ca-ES"/>
            </a:p>
          </p:txBody>
        </p:sp>
      </p:grpSp>
      <p:sp>
        <p:nvSpPr>
          <p:cNvPr id="9" name="Down Arrow Callout 8"/>
          <p:cNvSpPr/>
          <p:nvPr/>
        </p:nvSpPr>
        <p:spPr>
          <a:xfrm>
            <a:off x="1864876" y="3232307"/>
            <a:ext cx="1625601" cy="1038061"/>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variability</a:t>
            </a:r>
          </a:p>
        </p:txBody>
      </p:sp>
      <p:sp>
        <p:nvSpPr>
          <p:cNvPr id="10" name="Up Arrow Callout 9"/>
          <p:cNvSpPr/>
          <p:nvPr/>
        </p:nvSpPr>
        <p:spPr>
          <a:xfrm>
            <a:off x="4744695" y="4986738"/>
            <a:ext cx="1457003" cy="1100393"/>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variability</a:t>
            </a:r>
          </a:p>
        </p:txBody>
      </p:sp>
      <p:sp>
        <p:nvSpPr>
          <p:cNvPr id="11" name="Flowchart: Process 10"/>
          <p:cNvSpPr/>
          <p:nvPr/>
        </p:nvSpPr>
        <p:spPr>
          <a:xfrm>
            <a:off x="539552" y="1772816"/>
            <a:ext cx="3946708" cy="124387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model have a problem with homoscedasticity, as we review later</a:t>
            </a:r>
          </a:p>
        </p:txBody>
      </p:sp>
      <p:pic>
        <p:nvPicPr>
          <p:cNvPr id="2" name="s5">
            <a:hlinkClick r:id="" action="ppaction://media"/>
            <a:extLst>
              <a:ext uri="{FF2B5EF4-FFF2-40B4-BE49-F238E27FC236}">
                <a16:creationId xmlns:a16="http://schemas.microsoft.com/office/drawing/2014/main" id="{8BFC70F1-F98E-40B0-AF9A-604034D81B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239000" y="520700"/>
            <a:ext cx="406400" cy="406400"/>
          </a:xfrm>
          <a:prstGeom prst="rect">
            <a:avLst/>
          </a:prstGeom>
        </p:spPr>
      </p:pic>
    </p:spTree>
    <p:extLst>
      <p:ext uri="{BB962C8B-B14F-4D97-AF65-F5344CB8AC3E}">
        <p14:creationId xmlns:p14="http://schemas.microsoft.com/office/powerpoint/2010/main" val="369369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54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bldLst>
      <p:bldP spid="9"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0" name="Rectangle 2"/>
          <p:cNvSpPr>
            <a:spLocks noGrp="1" noChangeArrowheads="1"/>
          </p:cNvSpPr>
          <p:nvPr>
            <p:ph type="title"/>
          </p:nvPr>
        </p:nvSpPr>
        <p:spPr/>
        <p:txBody>
          <a:bodyPr/>
          <a:lstStyle/>
          <a:p>
            <a:r>
              <a:rPr lang="en-US" dirty="0"/>
              <a:t>Required Conditions</a:t>
            </a:r>
          </a:p>
        </p:txBody>
      </p:sp>
      <p:sp>
        <p:nvSpPr>
          <p:cNvPr id="25611" name="Rectangle 3"/>
          <p:cNvSpPr>
            <a:spLocks noGrp="1" noChangeArrowheads="1"/>
          </p:cNvSpPr>
          <p:nvPr>
            <p:ph sz="quarter" idx="1"/>
          </p:nvPr>
        </p:nvSpPr>
        <p:spPr/>
        <p:txBody>
          <a:bodyPr>
            <a:normAutofit/>
          </a:bodyPr>
          <a:lstStyle/>
          <a:p>
            <a:r>
              <a:rPr lang="en-US" dirty="0"/>
              <a:t>For these regression methods to be valid the following conditions for the error variable ( </a:t>
            </a:r>
            <a:r>
              <a:rPr lang="en-US" dirty="0">
                <a:sym typeface="Symbol"/>
              </a:rPr>
              <a:t></a:t>
            </a:r>
            <a:r>
              <a:rPr lang="en-US" dirty="0"/>
              <a:t>  ) must be met:</a:t>
            </a:r>
          </a:p>
          <a:p>
            <a:pPr lvl="1"/>
            <a:r>
              <a:rPr lang="en-US" dirty="0"/>
              <a:t>The probability distribution of </a:t>
            </a:r>
            <a:r>
              <a:rPr lang="en-US" dirty="0">
                <a:sym typeface="Symbol"/>
              </a:rPr>
              <a:t> </a:t>
            </a:r>
            <a:r>
              <a:rPr lang="en-US" dirty="0"/>
              <a:t>is </a:t>
            </a:r>
            <a:r>
              <a:rPr lang="en-US" b="1" dirty="0"/>
              <a:t>normal</a:t>
            </a:r>
            <a:r>
              <a:rPr lang="en-US" dirty="0"/>
              <a:t>.</a:t>
            </a:r>
          </a:p>
          <a:p>
            <a:pPr lvl="2"/>
            <a:r>
              <a:rPr lang="en-US" dirty="0"/>
              <a:t>The </a:t>
            </a:r>
            <a:r>
              <a:rPr lang="en-US" b="1" dirty="0"/>
              <a:t>mean</a:t>
            </a:r>
            <a:r>
              <a:rPr lang="en-US" dirty="0"/>
              <a:t> of the distribution is </a:t>
            </a:r>
            <a:r>
              <a:rPr lang="en-US" b="1" dirty="0"/>
              <a:t>0</a:t>
            </a:r>
            <a:r>
              <a:rPr lang="en-US" dirty="0"/>
              <a:t>; that is, E(</a:t>
            </a:r>
            <a:r>
              <a:rPr lang="en-US" dirty="0">
                <a:sym typeface="Symbol"/>
              </a:rPr>
              <a:t></a:t>
            </a:r>
            <a:r>
              <a:rPr lang="en-US" dirty="0"/>
              <a:t>) = 0. </a:t>
            </a:r>
          </a:p>
          <a:p>
            <a:pPr lvl="1"/>
            <a:r>
              <a:rPr lang="en-US" dirty="0"/>
              <a:t>The </a:t>
            </a:r>
            <a:r>
              <a:rPr lang="en-US" b="1" dirty="0"/>
              <a:t>standard deviation </a:t>
            </a:r>
            <a:r>
              <a:rPr lang="en-US" dirty="0"/>
              <a:t>of </a:t>
            </a:r>
            <a:r>
              <a:rPr lang="en-US" dirty="0">
                <a:sym typeface="Symbol"/>
              </a:rPr>
              <a:t> </a:t>
            </a:r>
            <a:r>
              <a:rPr lang="en-US" dirty="0"/>
              <a:t>is </a:t>
            </a:r>
            <a:r>
              <a:rPr lang="en-US" dirty="0">
                <a:sym typeface="Symbol"/>
              </a:rPr>
              <a:t></a:t>
            </a:r>
            <a:r>
              <a:rPr lang="en-US" baseline="-25000" dirty="0">
                <a:sym typeface="Symbol"/>
              </a:rPr>
              <a:t></a:t>
            </a:r>
            <a:r>
              <a:rPr lang="en-US" dirty="0"/>
              <a:t>, which is a </a:t>
            </a:r>
            <a:r>
              <a:rPr lang="en-US" b="1" dirty="0"/>
              <a:t>constant</a:t>
            </a:r>
            <a:r>
              <a:rPr lang="en-US" dirty="0"/>
              <a:t> regardless of the value of x.</a:t>
            </a:r>
          </a:p>
          <a:p>
            <a:pPr lvl="1"/>
            <a:r>
              <a:rPr lang="en-US" dirty="0"/>
              <a:t>The </a:t>
            </a:r>
            <a:r>
              <a:rPr lang="en-US" b="1" dirty="0"/>
              <a:t>value of </a:t>
            </a:r>
            <a:r>
              <a:rPr lang="en-US" b="1" dirty="0">
                <a:sym typeface="Symbol"/>
              </a:rPr>
              <a:t> </a:t>
            </a:r>
            <a:r>
              <a:rPr lang="en-US" dirty="0"/>
              <a:t>associated with any particular value of y </a:t>
            </a:r>
            <a:r>
              <a:rPr lang="en-US" b="1" dirty="0"/>
              <a:t>is independent </a:t>
            </a:r>
            <a:r>
              <a:rPr lang="en-US" dirty="0"/>
              <a:t>of </a:t>
            </a:r>
            <a:r>
              <a:rPr lang="en-US" dirty="0">
                <a:sym typeface="Symbol"/>
              </a:rPr>
              <a:t> </a:t>
            </a:r>
            <a:r>
              <a:rPr lang="en-US" dirty="0"/>
              <a:t>associated with any other value of y.</a:t>
            </a:r>
          </a:p>
        </p:txBody>
      </p:sp>
      <p:pic>
        <p:nvPicPr>
          <p:cNvPr id="2" name="s50">
            <a:hlinkClick r:id="" action="ppaction://media"/>
            <a:extLst>
              <a:ext uri="{FF2B5EF4-FFF2-40B4-BE49-F238E27FC236}">
                <a16:creationId xmlns:a16="http://schemas.microsoft.com/office/drawing/2014/main" id="{B8028FFE-8C7E-4D12-BE9D-10BE54788D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2800" y="839381"/>
            <a:ext cx="406400" cy="406400"/>
          </a:xfrm>
          <a:prstGeom prst="rect">
            <a:avLst/>
          </a:prstGeom>
        </p:spPr>
      </p:pic>
    </p:spTree>
    <p:extLst>
      <p:ext uri="{BB962C8B-B14F-4D97-AF65-F5344CB8AC3E}">
        <p14:creationId xmlns:p14="http://schemas.microsoft.com/office/powerpoint/2010/main" val="127583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dirty="0"/>
              <a:t>Regression Diagnostics</a:t>
            </a:r>
          </a:p>
        </p:txBody>
      </p:sp>
      <p:sp>
        <p:nvSpPr>
          <p:cNvPr id="43012" name="Rectangle 3"/>
          <p:cNvSpPr>
            <a:spLocks noGrp="1" noChangeArrowheads="1"/>
          </p:cNvSpPr>
          <p:nvPr>
            <p:ph sz="quarter" idx="1"/>
          </p:nvPr>
        </p:nvSpPr>
        <p:spPr/>
        <p:txBody>
          <a:bodyPr>
            <a:normAutofit/>
          </a:bodyPr>
          <a:lstStyle/>
          <a:p>
            <a:pPr eaLnBrk="1" hangingPunct="1"/>
            <a:r>
              <a:rPr lang="en-US" dirty="0"/>
              <a:t>How can we diagnose violations of these conditions?</a:t>
            </a:r>
          </a:p>
          <a:p>
            <a:pPr lvl="1"/>
            <a:r>
              <a:rPr lang="en-US" b="1" dirty="0">
                <a:sym typeface="Wingdings" pitchFamily="2" charset="2"/>
              </a:rPr>
              <a:t>Residual Analysis</a:t>
            </a:r>
            <a:r>
              <a:rPr lang="en-US" dirty="0">
                <a:sym typeface="Wingdings" pitchFamily="2" charset="2"/>
              </a:rPr>
              <a:t>, that is, examine the differences between the actual data points and those predicted by the linear equation</a:t>
            </a:r>
            <a:r>
              <a:rPr lang="tr-TR" dirty="0">
                <a:sym typeface="Wingdings" pitchFamily="2" charset="2"/>
              </a:rPr>
              <a:t>.</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p:txBody>
          <a:bodyPr/>
          <a:lstStyle/>
          <a:p>
            <a:r>
              <a:rPr lang="en-US" dirty="0"/>
              <a:t>Non</a:t>
            </a:r>
            <a:r>
              <a:rPr lang="tr-TR" dirty="0"/>
              <a:t>-</a:t>
            </a:r>
            <a:r>
              <a:rPr lang="en-US" dirty="0"/>
              <a:t>normality</a:t>
            </a:r>
          </a:p>
        </p:txBody>
      </p:sp>
      <p:sp>
        <p:nvSpPr>
          <p:cNvPr id="44036" name="Rectangle 3"/>
          <p:cNvSpPr>
            <a:spLocks noGrp="1" noChangeArrowheads="1"/>
          </p:cNvSpPr>
          <p:nvPr>
            <p:ph sz="quarter" idx="1"/>
          </p:nvPr>
        </p:nvSpPr>
        <p:spPr/>
        <p:txBody>
          <a:bodyPr>
            <a:normAutofit fontScale="92500" lnSpcReduction="20000"/>
          </a:bodyPr>
          <a:lstStyle/>
          <a:p>
            <a:r>
              <a:rPr lang="en-US" dirty="0"/>
              <a:t>We can take the residuals and put them into a histogram to visually check for normality…</a:t>
            </a:r>
          </a:p>
          <a:p>
            <a:endParaRPr lang="en-US" dirty="0"/>
          </a:p>
          <a:p>
            <a:endParaRPr lang="en-US" dirty="0"/>
          </a:p>
          <a:p>
            <a:endParaRPr lang="en-US" dirty="0"/>
          </a:p>
          <a:p>
            <a:endParaRPr lang="en-US" dirty="0"/>
          </a:p>
          <a:p>
            <a:endParaRPr lang="en-US" dirty="0"/>
          </a:p>
          <a:p>
            <a:endParaRPr lang="en-US" dirty="0"/>
          </a:p>
          <a:p>
            <a:endParaRPr lang="en-US" dirty="0"/>
          </a:p>
          <a:p>
            <a:r>
              <a:rPr lang="en-US" dirty="0"/>
              <a:t>…we’re looking for a bell shaped histogram with the mean close to zero [our old “test for normality]. </a:t>
            </a:r>
          </a:p>
        </p:txBody>
      </p:sp>
      <p:pic>
        <p:nvPicPr>
          <p:cNvPr id="4403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2341906"/>
            <a:ext cx="5810250" cy="283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7620000" y="3242640"/>
            <a:ext cx="463550" cy="5191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800" dirty="0">
                <a:solidFill>
                  <a:srgbClr val="008000"/>
                </a:solidFill>
                <a:sym typeface="Wingdings" pitchFamily="2" charset="2"/>
              </a:rPr>
              <a:t></a:t>
            </a:r>
          </a:p>
        </p:txBody>
      </p:sp>
      <p:pic>
        <p:nvPicPr>
          <p:cNvPr id="2" name="s52">
            <a:hlinkClick r:id="" action="ppaction://media"/>
            <a:extLst>
              <a:ext uri="{FF2B5EF4-FFF2-40B4-BE49-F238E27FC236}">
                <a16:creationId xmlns:a16="http://schemas.microsoft.com/office/drawing/2014/main" id="{ABA81AC4-EBE5-4D9C-8248-B0A532A5339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934200" y="685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C4AED-81B4-4F81-8905-A5CC94F66E66}"/>
              </a:ext>
            </a:extLst>
          </p:cNvPr>
          <p:cNvSpPr>
            <a:spLocks noGrp="1"/>
          </p:cNvSpPr>
          <p:nvPr>
            <p:ph type="title"/>
          </p:nvPr>
        </p:nvSpPr>
        <p:spPr/>
        <p:txBody>
          <a:bodyPr>
            <a:normAutofit/>
          </a:bodyPr>
          <a:lstStyle/>
          <a:p>
            <a:r>
              <a:rPr lang="ca-ES" dirty="0"/>
              <a:t>Box Cox </a:t>
            </a:r>
            <a:r>
              <a:rPr lang="ca-ES" dirty="0" err="1"/>
              <a:t>Transformation</a:t>
            </a:r>
            <a:endParaRPr lang="ca-ES" dirty="0"/>
          </a:p>
        </p:txBody>
      </p:sp>
      <p:sp>
        <p:nvSpPr>
          <p:cNvPr id="4" name="Content Placeholder 3">
            <a:extLst>
              <a:ext uri="{FF2B5EF4-FFF2-40B4-BE49-F238E27FC236}">
                <a16:creationId xmlns:a16="http://schemas.microsoft.com/office/drawing/2014/main" id="{57BDBB99-11E3-4985-8813-6FD5D4EC7C9D}"/>
              </a:ext>
            </a:extLst>
          </p:cNvPr>
          <p:cNvSpPr>
            <a:spLocks noGrp="1"/>
          </p:cNvSpPr>
          <p:nvPr>
            <p:ph sz="quarter" idx="1"/>
          </p:nvPr>
        </p:nvSpPr>
        <p:spPr/>
        <p:txBody>
          <a:bodyPr>
            <a:normAutofit/>
          </a:bodyPr>
          <a:lstStyle/>
          <a:p>
            <a:r>
              <a:rPr lang="en-US" dirty="0"/>
              <a:t>A Box Cox transformation is a way to transform non-normal dependent variables into a normal shape. </a:t>
            </a:r>
          </a:p>
          <a:p>
            <a:pPr lvl="1"/>
            <a:r>
              <a:rPr lang="en-US" dirty="0"/>
              <a:t>If your data isn’t normal, applying a Box-Cox means that you are able to run a broader number of tests.</a:t>
            </a:r>
          </a:p>
          <a:p>
            <a:r>
              <a:rPr lang="en-US" dirty="0"/>
              <a:t>The Box Cox transformation is named after statisticians George Box and Sir David </a:t>
            </a:r>
            <a:r>
              <a:rPr lang="en-US" dirty="0" err="1"/>
              <a:t>Roxbee</a:t>
            </a:r>
            <a:r>
              <a:rPr lang="en-US" dirty="0"/>
              <a:t> Cox who collaborated on a 1964 paper and developed the technique.</a:t>
            </a:r>
            <a:endParaRPr lang="ca-ES" dirty="0"/>
          </a:p>
        </p:txBody>
      </p:sp>
      <p:pic>
        <p:nvPicPr>
          <p:cNvPr id="3" name="s53">
            <a:hlinkClick r:id="" action="ppaction://media"/>
            <a:extLst>
              <a:ext uri="{FF2B5EF4-FFF2-40B4-BE49-F238E27FC236}">
                <a16:creationId xmlns:a16="http://schemas.microsoft.com/office/drawing/2014/main" id="{B65661A5-A32F-4869-AB13-52B99B932C8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39000" y="558800"/>
            <a:ext cx="406400" cy="406400"/>
          </a:xfrm>
          <a:prstGeom prst="rect">
            <a:avLst/>
          </a:prstGeom>
        </p:spPr>
      </p:pic>
    </p:spTree>
    <p:extLst>
      <p:ext uri="{BB962C8B-B14F-4D97-AF65-F5344CB8AC3E}">
        <p14:creationId xmlns:p14="http://schemas.microsoft.com/office/powerpoint/2010/main" val="199896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21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83528-6B1F-4ED6-A258-6B03C766EF59}"/>
              </a:ext>
            </a:extLst>
          </p:cNvPr>
          <p:cNvSpPr>
            <a:spLocks noGrp="1"/>
          </p:cNvSpPr>
          <p:nvPr>
            <p:ph type="title"/>
          </p:nvPr>
        </p:nvSpPr>
        <p:spPr/>
        <p:txBody>
          <a:bodyPr/>
          <a:lstStyle/>
          <a:p>
            <a:r>
              <a:rPr lang="ca-ES" dirty="0" err="1"/>
              <a:t>How</a:t>
            </a:r>
            <a:r>
              <a:rPr lang="ca-ES" dirty="0"/>
              <a:t> to </a:t>
            </a:r>
            <a:r>
              <a:rPr lang="ca-ES" dirty="0" err="1"/>
              <a:t>apply</a:t>
            </a:r>
            <a:r>
              <a:rPr lang="ca-ES" dirty="0"/>
              <a:t> </a:t>
            </a:r>
            <a:r>
              <a:rPr lang="ca-ES" dirty="0" err="1"/>
              <a:t>the</a:t>
            </a:r>
            <a:r>
              <a:rPr lang="ca-ES" dirty="0"/>
              <a:t> </a:t>
            </a:r>
            <a:r>
              <a:rPr lang="ca-ES" dirty="0" err="1"/>
              <a:t>technique</a:t>
            </a:r>
            <a:endParaRPr lang="ca-ES" dirty="0"/>
          </a:p>
        </p:txBody>
      </p:sp>
      <p:sp>
        <p:nvSpPr>
          <p:cNvPr id="4" name="Content Placeholder 3">
            <a:extLst>
              <a:ext uri="{FF2B5EF4-FFF2-40B4-BE49-F238E27FC236}">
                <a16:creationId xmlns:a16="http://schemas.microsoft.com/office/drawing/2014/main" id="{CEA0264E-162A-44B5-B518-B25AF6A39777}"/>
              </a:ext>
            </a:extLst>
          </p:cNvPr>
          <p:cNvSpPr>
            <a:spLocks noGrp="1"/>
          </p:cNvSpPr>
          <p:nvPr>
            <p:ph sz="quarter" idx="1"/>
          </p:nvPr>
        </p:nvSpPr>
        <p:spPr/>
        <p:txBody>
          <a:bodyPr/>
          <a:lstStyle/>
          <a:p>
            <a:r>
              <a:rPr lang="ca-ES" dirty="0">
                <a:hlinkClick r:id="rId4"/>
              </a:rPr>
              <a:t>https://www.statisticshowto.datasciencecentral.com/box-cox-transformation/</a:t>
            </a:r>
            <a:endParaRPr lang="ca-ES" dirty="0"/>
          </a:p>
          <a:p>
            <a:r>
              <a:rPr lang="ca-ES" dirty="0">
                <a:hlinkClick r:id="rId5"/>
              </a:rPr>
              <a:t>https://www.researchgate.net/publication/268412346_The_Box-Cox_Transformation_Technique_A_Review</a:t>
            </a:r>
            <a:endParaRPr lang="ca-ES" dirty="0"/>
          </a:p>
          <a:p>
            <a:r>
              <a:rPr lang="ca-ES" dirty="0">
                <a:hlinkClick r:id="rId6"/>
              </a:rPr>
              <a:t>https://www.frontiersin.org/articles/10.3389/fams.2015.00012/full</a:t>
            </a:r>
            <a:endParaRPr lang="ca-ES" dirty="0"/>
          </a:p>
        </p:txBody>
      </p:sp>
      <p:pic>
        <p:nvPicPr>
          <p:cNvPr id="3" name="s54">
            <a:hlinkClick r:id="" action="ppaction://media"/>
            <a:extLst>
              <a:ext uri="{FF2B5EF4-FFF2-40B4-BE49-F238E27FC236}">
                <a16:creationId xmlns:a16="http://schemas.microsoft.com/office/drawing/2014/main" id="{40424110-1369-44A0-A3B9-7902E19DDC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96200" y="609600"/>
            <a:ext cx="406400" cy="406400"/>
          </a:xfrm>
          <a:prstGeom prst="rect">
            <a:avLst/>
          </a:prstGeom>
        </p:spPr>
      </p:pic>
    </p:spTree>
    <p:extLst>
      <p:ext uri="{BB962C8B-B14F-4D97-AF65-F5344CB8AC3E}">
        <p14:creationId xmlns:p14="http://schemas.microsoft.com/office/powerpoint/2010/main" val="808584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p:txBody>
          <a:bodyPr/>
          <a:lstStyle/>
          <a:p>
            <a:r>
              <a:rPr lang="en-US" dirty="0" err="1"/>
              <a:t>Heteroscedasticity</a:t>
            </a:r>
            <a:endParaRPr lang="en-US" dirty="0"/>
          </a:p>
        </p:txBody>
      </p:sp>
      <mc:AlternateContent xmlns:mc="http://schemas.openxmlformats.org/markup-compatibility/2006" xmlns:a14="http://schemas.microsoft.com/office/drawing/2010/main">
        <mc:Choice Requires="a14">
          <p:sp>
            <p:nvSpPr>
              <p:cNvPr id="45060" name="Rectangle 3"/>
              <p:cNvSpPr>
                <a:spLocks noGrp="1" noChangeArrowheads="1"/>
              </p:cNvSpPr>
              <p:nvPr>
                <p:ph sz="quarter" idx="1"/>
              </p:nvPr>
            </p:nvSpPr>
            <p:spPr/>
            <p:txBody>
              <a:bodyPr>
                <a:normAutofit/>
              </a:bodyPr>
              <a:lstStyle/>
              <a:p>
                <a:r>
                  <a:rPr lang="en-US" dirty="0"/>
                  <a:t>When the requirement of a constant variance is violated, we have a condition of </a:t>
                </a:r>
                <a:r>
                  <a:rPr lang="en-US" dirty="0" err="1"/>
                  <a:t>heteroscedasticity</a:t>
                </a:r>
                <a:r>
                  <a:rPr lang="en-US" dirty="0"/>
                  <a:t>.</a:t>
                </a:r>
              </a:p>
              <a:p>
                <a:r>
                  <a:rPr lang="en-US" dirty="0"/>
                  <a:t>We desire </a:t>
                </a:r>
                <a:r>
                  <a:rPr lang="en-US" dirty="0" err="1"/>
                  <a:t>homocedasticity</a:t>
                </a:r>
                <a:r>
                  <a:rPr lang="en-US" dirty="0"/>
                  <a:t>.</a:t>
                </a:r>
              </a:p>
              <a:p>
                <a:r>
                  <a:rPr lang="en-US" dirty="0"/>
                  <a:t>We can diagnose heteroscedasticity by plotting the residual against the predicted y.</a:t>
                </a:r>
              </a:p>
              <a:p>
                <a:r>
                  <a:rPr lang="en-US" dirty="0"/>
                  <a:t>If the variance of the error variable (</a:t>
                </a:r>
                <a14:m>
                  <m:oMath xmlns:m="http://schemas.openxmlformats.org/officeDocument/2006/math">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a:latin typeface="Cambria Math"/>
                              </a:rPr>
                              <m:t>𝜎</m:t>
                            </m:r>
                          </m:e>
                          <m:sub>
                            <m:r>
                              <a:rPr lang="en-US">
                                <a:latin typeface="Cambria Math"/>
                              </a:rPr>
                              <m:t>𝜀</m:t>
                            </m:r>
                          </m:sub>
                        </m:sSub>
                      </m:e>
                      <m:sup>
                        <m:r>
                          <a:rPr lang="ca-ES">
                            <a:latin typeface="Cambria Math"/>
                          </a:rPr>
                          <m:t>2</m:t>
                        </m:r>
                      </m:sup>
                    </m:sSup>
                  </m:oMath>
                </a14:m>
                <a:r>
                  <a:rPr lang="en-US" dirty="0"/>
                  <a:t>) is not constant, then we have “heteroscedasticity”.</a:t>
                </a:r>
              </a:p>
              <a:p>
                <a:endParaRPr lang="en-US" dirty="0"/>
              </a:p>
            </p:txBody>
          </p:sp>
        </mc:Choice>
        <mc:Fallback xmlns="">
          <p:sp>
            <p:nvSpPr>
              <p:cNvPr id="45060" name="Rectangle 3"/>
              <p:cNvSpPr>
                <a:spLocks noGrp="1" noRot="1" noChangeAspect="1" noMove="1" noResize="1" noEditPoints="1" noAdjustHandles="1" noChangeArrowheads="1" noChangeShapeType="1" noTextEdit="1"/>
              </p:cNvSpPr>
              <p:nvPr>
                <p:ph sz="quarter" idx="1"/>
              </p:nvPr>
            </p:nvSpPr>
            <p:spPr>
              <a:blipFill>
                <a:blip r:embed="rId4"/>
                <a:stretch>
                  <a:fillRect l="-449" t="-1357" r="-1122"/>
                </a:stretch>
              </a:blipFill>
            </p:spPr>
            <p:txBody>
              <a:bodyPr/>
              <a:lstStyle/>
              <a:p>
                <a:r>
                  <a:rPr lang="ca-ES">
                    <a:noFill/>
                  </a:rPr>
                  <a:t> </a:t>
                </a:r>
              </a:p>
            </p:txBody>
          </p:sp>
        </mc:Fallback>
      </mc:AlternateContent>
      <p:pic>
        <p:nvPicPr>
          <p:cNvPr id="2" name="s55">
            <a:hlinkClick r:id="" action="ppaction://media"/>
            <a:extLst>
              <a:ext uri="{FF2B5EF4-FFF2-40B4-BE49-F238E27FC236}">
                <a16:creationId xmlns:a16="http://schemas.microsoft.com/office/drawing/2014/main" id="{24EDBA0A-B8AF-4D61-963C-C3DA388CEB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162800" y="6096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r>
              <a:rPr lang="en-US" dirty="0" err="1"/>
              <a:t>Homocedasticity</a:t>
            </a:r>
            <a:endParaRPr lang="en-US" dirty="0"/>
          </a:p>
        </p:txBody>
      </p:sp>
      <mc:AlternateContent xmlns:mc="http://schemas.openxmlformats.org/markup-compatibility/2006" xmlns:a14="http://schemas.microsoft.com/office/drawing/2010/main">
        <mc:Choice Requires="a14">
          <p:sp>
            <p:nvSpPr>
              <p:cNvPr id="46085" name="Rectangle 3"/>
              <p:cNvSpPr>
                <a:spLocks noGrp="1" noChangeArrowheads="1"/>
              </p:cNvSpPr>
              <p:nvPr>
                <p:ph sz="quarter" idx="1"/>
              </p:nvPr>
            </p:nvSpPr>
            <p:spPr/>
            <p:txBody>
              <a:bodyPr/>
              <a:lstStyle/>
              <a:p>
                <a:r>
                  <a:rPr lang="en-US" dirty="0"/>
                  <a:t>If the variance of the error variable (</a:t>
                </a:r>
                <a14:m>
                  <m:oMath xmlns:m="http://schemas.openxmlformats.org/officeDocument/2006/math">
                    <m:sSup>
                      <m:sSupPr>
                        <m:ctrlPr>
                          <a:rPr lang="en-US" i="1" smtClean="0">
                            <a:latin typeface="Cambria Math" panose="02040503050406030204" pitchFamily="18" charset="0"/>
                          </a:rPr>
                        </m:ctrlPr>
                      </m:sSupPr>
                      <m:e>
                        <m:sSub>
                          <m:sSubPr>
                            <m:ctrlPr>
                              <a:rPr lang="en-US" i="1" smtClean="0">
                                <a:latin typeface="Cambria Math" panose="02040503050406030204" pitchFamily="18" charset="0"/>
                              </a:rPr>
                            </m:ctrlPr>
                          </m:sSubPr>
                          <m:e>
                            <m:r>
                              <a:rPr lang="en-US" smtClean="0">
                                <a:latin typeface="Cambria Math"/>
                              </a:rPr>
                              <m:t>𝜎</m:t>
                            </m:r>
                          </m:e>
                          <m:sub>
                            <m:r>
                              <a:rPr lang="en-US" smtClean="0">
                                <a:latin typeface="Cambria Math"/>
                              </a:rPr>
                              <m:t>𝜀</m:t>
                            </m:r>
                          </m:sub>
                        </m:sSub>
                      </m:e>
                      <m:sup>
                        <m:r>
                          <a:rPr lang="ca-ES" smtClean="0">
                            <a:latin typeface="Cambria Math"/>
                          </a:rPr>
                          <m:t>2</m:t>
                        </m:r>
                      </m:sup>
                    </m:sSup>
                  </m:oMath>
                </a14:m>
                <a:r>
                  <a:rPr lang="en-US" dirty="0"/>
                  <a:t>) is constant, then we have “</a:t>
                </a:r>
                <a:r>
                  <a:rPr lang="en-US" dirty="0" err="1"/>
                  <a:t>homocedasticity</a:t>
                </a:r>
                <a:r>
                  <a:rPr lang="en-US" dirty="0"/>
                  <a:t>”. </a:t>
                </a:r>
              </a:p>
            </p:txBody>
          </p:sp>
        </mc:Choice>
        <mc:Fallback xmlns="">
          <p:sp>
            <p:nvSpPr>
              <p:cNvPr id="46085" name="Rectangle 3"/>
              <p:cNvSpPr>
                <a:spLocks noGrp="1" noRot="1" noChangeAspect="1" noMove="1" noResize="1" noEditPoints="1" noAdjustHandles="1" noChangeArrowheads="1" noChangeShapeType="1" noTextEdit="1"/>
              </p:cNvSpPr>
              <p:nvPr>
                <p:ph sz="quarter" idx="1"/>
              </p:nvPr>
            </p:nvSpPr>
            <p:spPr>
              <a:blipFill>
                <a:blip r:embed="rId4"/>
                <a:stretch>
                  <a:fillRect l="-449" t="-1357"/>
                </a:stretch>
              </a:blipFill>
            </p:spPr>
            <p:txBody>
              <a:bodyPr/>
              <a:lstStyle/>
              <a:p>
                <a:r>
                  <a:rPr lang="ca-ES">
                    <a:noFill/>
                  </a:rPr>
                  <a:t> </a:t>
                </a:r>
              </a:p>
            </p:txBody>
          </p:sp>
        </mc:Fallback>
      </mc:AlternateContent>
      <p:sp>
        <p:nvSpPr>
          <p:cNvPr id="46088" name="Rectangle 7"/>
          <p:cNvSpPr>
            <a:spLocks noChangeArrowheads="1"/>
          </p:cNvSpPr>
          <p:nvPr/>
        </p:nvSpPr>
        <p:spPr bwMode="auto">
          <a:xfrm>
            <a:off x="5650320" y="5334000"/>
            <a:ext cx="463550" cy="519113"/>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en-US" sz="2800" dirty="0">
                <a:solidFill>
                  <a:srgbClr val="008000"/>
                </a:solidFill>
                <a:sym typeface="Wingdings" pitchFamily="2" charset="2"/>
              </a:rPr>
              <a:t></a:t>
            </a:r>
          </a:p>
        </p:txBody>
      </p:sp>
      <p:pic>
        <p:nvPicPr>
          <p:cNvPr id="6" name="Picture 5"/>
          <p:cNvPicPr>
            <a:picLocks noChangeAspect="1"/>
          </p:cNvPicPr>
          <p:nvPr/>
        </p:nvPicPr>
        <p:blipFill>
          <a:blip r:embed="rId5"/>
          <a:stretch>
            <a:fillRect/>
          </a:stretch>
        </p:blipFill>
        <p:spPr>
          <a:xfrm>
            <a:off x="1039799" y="2743200"/>
            <a:ext cx="4610521" cy="3958208"/>
          </a:xfrm>
          <a:prstGeom prst="rect">
            <a:avLst/>
          </a:prstGeom>
        </p:spPr>
      </p:pic>
      <p:pic>
        <p:nvPicPr>
          <p:cNvPr id="2" name="s56">
            <a:hlinkClick r:id="" action="ppaction://media"/>
            <a:extLst>
              <a:ext uri="{FF2B5EF4-FFF2-40B4-BE49-F238E27FC236}">
                <a16:creationId xmlns:a16="http://schemas.microsoft.com/office/drawing/2014/main" id="{8CAC11E1-214C-40DB-A90C-87D5245FDE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934200" y="457200"/>
            <a:ext cx="406400" cy="406400"/>
          </a:xfrm>
          <a:prstGeom prst="rect">
            <a:avLst/>
          </a:prstGeom>
        </p:spPr>
      </p:pic>
    </p:spTree>
    <p:extLst>
      <p:ext uri="{BB962C8B-B14F-4D97-AF65-F5344CB8AC3E}">
        <p14:creationId xmlns:p14="http://schemas.microsoft.com/office/powerpoint/2010/main" val="267734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2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normAutofit fontScale="90000"/>
          </a:bodyPr>
          <a:lstStyle/>
          <a:p>
            <a:r>
              <a:rPr lang="en-US" dirty="0"/>
              <a:t>Nonindependence of the Error Variable</a:t>
            </a:r>
          </a:p>
        </p:txBody>
      </p:sp>
      <p:sp>
        <p:nvSpPr>
          <p:cNvPr id="47108" name="Rectangle 3"/>
          <p:cNvSpPr>
            <a:spLocks noGrp="1" noChangeArrowheads="1"/>
          </p:cNvSpPr>
          <p:nvPr>
            <p:ph sz="quarter" idx="1"/>
          </p:nvPr>
        </p:nvSpPr>
        <p:spPr/>
        <p:txBody>
          <a:bodyPr>
            <a:normAutofit/>
          </a:bodyPr>
          <a:lstStyle/>
          <a:p>
            <a:r>
              <a:rPr lang="en-US" dirty="0"/>
              <a:t>When the data are time series, the errors often are correlated. Error terms that are correlated over time are said to be </a:t>
            </a:r>
            <a:r>
              <a:rPr lang="en-US" dirty="0" err="1"/>
              <a:t>autocorrelated</a:t>
            </a:r>
            <a:r>
              <a:rPr lang="en-US" dirty="0"/>
              <a:t> or serially correlated.</a:t>
            </a:r>
          </a:p>
          <a:p>
            <a:r>
              <a:rPr lang="en-US" dirty="0"/>
              <a:t>We can often detect autocorrelation by graphing the residuals against the time periods. </a:t>
            </a:r>
            <a:r>
              <a:rPr lang="en-US" b="1" dirty="0"/>
              <a:t>If a pattern emerges</a:t>
            </a:r>
            <a:r>
              <a:rPr lang="en-US" dirty="0"/>
              <a:t>, it is likely that </a:t>
            </a:r>
            <a:r>
              <a:rPr lang="en-US" b="1" dirty="0"/>
              <a:t>the independence </a:t>
            </a:r>
            <a:r>
              <a:rPr lang="en-US" dirty="0"/>
              <a:t>requirement </a:t>
            </a:r>
            <a:r>
              <a:rPr lang="en-US" b="1" dirty="0"/>
              <a:t>is violated</a:t>
            </a:r>
            <a:r>
              <a:rPr lang="en-US" dirty="0"/>
              <a:t>.</a:t>
            </a:r>
          </a:p>
        </p:txBody>
      </p:sp>
      <p:pic>
        <p:nvPicPr>
          <p:cNvPr id="2" name="s57">
            <a:hlinkClick r:id="" action="ppaction://media"/>
            <a:extLst>
              <a:ext uri="{FF2B5EF4-FFF2-40B4-BE49-F238E27FC236}">
                <a16:creationId xmlns:a16="http://schemas.microsoft.com/office/drawing/2014/main" id="{7C31BA26-E14B-4910-94CD-4046BCD169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628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3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p:txBody>
          <a:bodyPr>
            <a:normAutofit fontScale="90000"/>
          </a:bodyPr>
          <a:lstStyle/>
          <a:p>
            <a:r>
              <a:rPr lang="en-US"/>
              <a:t>Nonindependence of the Error Variable</a:t>
            </a:r>
          </a:p>
        </p:txBody>
      </p:sp>
      <p:sp>
        <p:nvSpPr>
          <p:cNvPr id="48132" name="Rectangle 3"/>
          <p:cNvSpPr>
            <a:spLocks noGrp="1" noChangeArrowheads="1"/>
          </p:cNvSpPr>
          <p:nvPr>
            <p:ph sz="quarter" idx="1"/>
          </p:nvPr>
        </p:nvSpPr>
        <p:spPr/>
        <p:txBody>
          <a:bodyPr/>
          <a:lstStyle/>
          <a:p>
            <a:r>
              <a:rPr lang="en-US"/>
              <a:t>Patterns in the appearance of the residuals over time indicates that autocorrelation exists:</a:t>
            </a:r>
          </a:p>
        </p:txBody>
      </p:sp>
      <p:grpSp>
        <p:nvGrpSpPr>
          <p:cNvPr id="7" name="Group 6"/>
          <p:cNvGrpSpPr/>
          <p:nvPr/>
        </p:nvGrpSpPr>
        <p:grpSpPr>
          <a:xfrm>
            <a:off x="458695" y="3068960"/>
            <a:ext cx="8055130" cy="2544096"/>
            <a:chOff x="484267" y="2961578"/>
            <a:chExt cx="8055130" cy="2544096"/>
          </a:xfrm>
        </p:grpSpPr>
        <p:sp>
          <p:nvSpPr>
            <p:cNvPr id="8" name="Text Box 5"/>
            <p:cNvSpPr txBox="1">
              <a:spLocks noChangeArrowheads="1"/>
            </p:cNvSpPr>
            <p:nvPr/>
          </p:nvSpPr>
          <p:spPr bwMode="auto">
            <a:xfrm>
              <a:off x="945932" y="4859343"/>
              <a:ext cx="3782224" cy="646331"/>
            </a:xfrm>
            <a:prstGeom prst="rect">
              <a:avLst/>
            </a:prstGeom>
            <a:noFill/>
            <a:ln>
              <a:noFill/>
            </a:ln>
            <a:effectLst/>
            <a:extLst>
              <a:ext uri="{909E8E84-426E-40DD-AFC4-6F175D3DCCD1}">
                <a14:hiddenFill xmlns:a14="http://schemas.microsoft.com/office/drawing/2010/main">
                  <a:solidFill>
                    <a:srgbClr val="FF9999">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pPr algn="l"/>
              <a:r>
                <a:rPr lang="en-US" sz="1800" dirty="0">
                  <a:latin typeface="+mn-lt"/>
                </a:rPr>
                <a:t>Note the runs of positive residuals,</a:t>
              </a:r>
            </a:p>
            <a:p>
              <a:pPr algn="l"/>
              <a:r>
                <a:rPr lang="en-US" sz="1800" dirty="0">
                  <a:latin typeface="+mn-lt"/>
                </a:rPr>
                <a:t>replaced by runs of negative residuals</a:t>
              </a:r>
            </a:p>
          </p:txBody>
        </p:sp>
        <p:sp>
          <p:nvSpPr>
            <p:cNvPr id="9" name="Text Box 6"/>
            <p:cNvSpPr txBox="1">
              <a:spLocks noChangeArrowheads="1"/>
            </p:cNvSpPr>
            <p:nvPr/>
          </p:nvSpPr>
          <p:spPr bwMode="auto">
            <a:xfrm>
              <a:off x="5011006" y="4821693"/>
              <a:ext cx="3528391" cy="646331"/>
            </a:xfrm>
            <a:prstGeom prst="rect">
              <a:avLst/>
            </a:prstGeom>
            <a:noFill/>
            <a:ln>
              <a:noFill/>
            </a:ln>
            <a:effectLst/>
            <a:extLst>
              <a:ext uri="{909E8E84-426E-40DD-AFC4-6F175D3DCCD1}">
                <a14:hiddenFill xmlns:a14="http://schemas.microsoft.com/office/drawing/2010/main">
                  <a:solidFill>
                    <a:srgbClr val="FF9999">
                      <a:alpha val="50195"/>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gn="ctr">
                <a:defRPr sz="2400">
                  <a:solidFill>
                    <a:schemeClr val="tx1"/>
                  </a:solidFill>
                  <a:latin typeface="Times" pitchFamily="18" charset="0"/>
                </a:defRPr>
              </a:lvl1pPr>
              <a:lvl2pPr marL="742950" indent="-285750" algn="ctr">
                <a:defRPr sz="2400">
                  <a:solidFill>
                    <a:schemeClr val="tx1"/>
                  </a:solidFill>
                  <a:latin typeface="Times" pitchFamily="18" charset="0"/>
                </a:defRPr>
              </a:lvl2pPr>
              <a:lvl3pPr marL="1143000" indent="-228600" algn="ctr">
                <a:defRPr sz="2400">
                  <a:solidFill>
                    <a:schemeClr val="tx1"/>
                  </a:solidFill>
                  <a:latin typeface="Times" pitchFamily="18" charset="0"/>
                </a:defRPr>
              </a:lvl3pPr>
              <a:lvl4pPr marL="1600200" indent="-228600" algn="ctr">
                <a:defRPr sz="2400">
                  <a:solidFill>
                    <a:schemeClr val="tx1"/>
                  </a:solidFill>
                  <a:latin typeface="Times" pitchFamily="18" charset="0"/>
                </a:defRPr>
              </a:lvl4pPr>
              <a:lvl5pPr marL="2057400" indent="-228600" algn="ctr">
                <a:defRPr sz="2400">
                  <a:solidFill>
                    <a:schemeClr val="tx1"/>
                  </a:solidFill>
                  <a:latin typeface="Times" pitchFamily="18" charset="0"/>
                </a:defRPr>
              </a:lvl5pPr>
              <a:lvl6pPr marL="2514600" indent="-228600" algn="ctr" eaLnBrk="0" fontAlgn="base" hangingPunct="0">
                <a:spcBef>
                  <a:spcPct val="0"/>
                </a:spcBef>
                <a:spcAft>
                  <a:spcPct val="0"/>
                </a:spcAft>
                <a:defRPr sz="2400">
                  <a:solidFill>
                    <a:schemeClr val="tx1"/>
                  </a:solidFill>
                  <a:latin typeface="Times" pitchFamily="18" charset="0"/>
                </a:defRPr>
              </a:lvl6pPr>
              <a:lvl7pPr marL="2971800" indent="-228600" algn="ctr" eaLnBrk="0" fontAlgn="base" hangingPunct="0">
                <a:spcBef>
                  <a:spcPct val="0"/>
                </a:spcBef>
                <a:spcAft>
                  <a:spcPct val="0"/>
                </a:spcAft>
                <a:defRPr sz="2400">
                  <a:solidFill>
                    <a:schemeClr val="tx1"/>
                  </a:solidFill>
                  <a:latin typeface="Times" pitchFamily="18" charset="0"/>
                </a:defRPr>
              </a:lvl7pPr>
              <a:lvl8pPr marL="3429000" indent="-228600" algn="ctr" eaLnBrk="0" fontAlgn="base" hangingPunct="0">
                <a:spcBef>
                  <a:spcPct val="0"/>
                </a:spcBef>
                <a:spcAft>
                  <a:spcPct val="0"/>
                </a:spcAft>
                <a:defRPr sz="2400">
                  <a:solidFill>
                    <a:schemeClr val="tx1"/>
                  </a:solidFill>
                  <a:latin typeface="Times" pitchFamily="18" charset="0"/>
                </a:defRPr>
              </a:lvl8pPr>
              <a:lvl9pPr marL="3886200" indent="-228600" algn="ctr" eaLnBrk="0" fontAlgn="base" hangingPunct="0">
                <a:spcBef>
                  <a:spcPct val="0"/>
                </a:spcBef>
                <a:spcAft>
                  <a:spcPct val="0"/>
                </a:spcAft>
                <a:defRPr sz="2400">
                  <a:solidFill>
                    <a:schemeClr val="tx1"/>
                  </a:solidFill>
                  <a:latin typeface="Times" pitchFamily="18" charset="0"/>
                </a:defRPr>
              </a:lvl9pPr>
            </a:lstStyle>
            <a:p>
              <a:pPr algn="l"/>
              <a:r>
                <a:rPr lang="en-US" sz="1800" dirty="0">
                  <a:latin typeface="+mn-lt"/>
                </a:rPr>
                <a:t>Note the oscillating behavior of the </a:t>
              </a:r>
            </a:p>
            <a:p>
              <a:pPr algn="l"/>
              <a:r>
                <a:rPr lang="en-US" sz="1800" dirty="0">
                  <a:latin typeface="+mn-lt"/>
                </a:rPr>
                <a:t>residuals around zero</a:t>
              </a:r>
              <a:endParaRPr lang="es-ES" sz="1800" dirty="0">
                <a:latin typeface="+mn-lt"/>
              </a:endParaRPr>
            </a:p>
          </p:txBody>
        </p:sp>
        <p:grpSp>
          <p:nvGrpSpPr>
            <p:cNvPr id="10" name="Group 9"/>
            <p:cNvGrpSpPr/>
            <p:nvPr/>
          </p:nvGrpSpPr>
          <p:grpSpPr>
            <a:xfrm>
              <a:off x="484267" y="2961578"/>
              <a:ext cx="8003986" cy="1803206"/>
              <a:chOff x="494244" y="3209970"/>
              <a:chExt cx="8003986" cy="1803206"/>
            </a:xfrm>
          </p:grpSpPr>
          <p:cxnSp>
            <p:nvCxnSpPr>
              <p:cNvPr id="11" name="Straight Connector 10"/>
              <p:cNvCxnSpPr/>
              <p:nvPr/>
            </p:nvCxnSpPr>
            <p:spPr>
              <a:xfrm>
                <a:off x="1115616" y="3212976"/>
                <a:ext cx="0" cy="18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3608" y="4113076"/>
                <a:ext cx="2952328"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97052" y="4117915"/>
                <a:ext cx="936104" cy="369332"/>
              </a:xfrm>
              <a:prstGeom prst="rect">
                <a:avLst/>
              </a:prstGeom>
              <a:noFill/>
            </p:spPr>
            <p:txBody>
              <a:bodyPr wrap="square" rtlCol="0">
                <a:spAutoFit/>
              </a:bodyPr>
              <a:lstStyle/>
              <a:p>
                <a:r>
                  <a:rPr lang="en-US" sz="1800" dirty="0"/>
                  <a:t>time</a:t>
                </a:r>
                <a:endParaRPr lang="ca-ES" sz="1800" dirty="0"/>
              </a:p>
            </p:txBody>
          </p:sp>
          <p:sp>
            <p:nvSpPr>
              <p:cNvPr id="14" name="TextBox 13"/>
              <p:cNvSpPr txBox="1"/>
              <p:nvPr/>
            </p:nvSpPr>
            <p:spPr>
              <a:xfrm>
                <a:off x="494244" y="3452356"/>
                <a:ext cx="461665" cy="1150233"/>
              </a:xfrm>
              <a:prstGeom prst="rect">
                <a:avLst/>
              </a:prstGeom>
              <a:noFill/>
            </p:spPr>
            <p:txBody>
              <a:bodyPr vert="vert270" wrap="square" rtlCol="0">
                <a:spAutoFit/>
              </a:bodyPr>
              <a:lstStyle/>
              <a:p>
                <a:r>
                  <a:rPr lang="en-US" sz="1800" dirty="0"/>
                  <a:t>Residuals</a:t>
                </a:r>
                <a:endParaRPr lang="ca-ES" sz="1800" dirty="0"/>
              </a:p>
            </p:txBody>
          </p:sp>
          <p:sp>
            <p:nvSpPr>
              <p:cNvPr id="15" name="TextBox 14"/>
              <p:cNvSpPr txBox="1"/>
              <p:nvPr/>
            </p:nvSpPr>
            <p:spPr>
              <a:xfrm>
                <a:off x="827584" y="3928410"/>
                <a:ext cx="432048" cy="369332"/>
              </a:xfrm>
              <a:prstGeom prst="rect">
                <a:avLst/>
              </a:prstGeom>
              <a:noFill/>
            </p:spPr>
            <p:txBody>
              <a:bodyPr wrap="square" rtlCol="0">
                <a:spAutoFit/>
              </a:bodyPr>
              <a:lstStyle/>
              <a:p>
                <a:r>
                  <a:rPr lang="en-US" sz="1800" dirty="0"/>
                  <a:t>0</a:t>
                </a:r>
                <a:endParaRPr lang="ca-ES" sz="1800" dirty="0"/>
              </a:p>
            </p:txBody>
          </p:sp>
          <p:sp>
            <p:nvSpPr>
              <p:cNvPr id="16" name="Freeform 15"/>
              <p:cNvSpPr/>
              <p:nvPr/>
            </p:nvSpPr>
            <p:spPr>
              <a:xfrm>
                <a:off x="1257300" y="3594100"/>
                <a:ext cx="2298700" cy="977900"/>
              </a:xfrm>
              <a:custGeom>
                <a:avLst/>
                <a:gdLst>
                  <a:gd name="connsiteX0" fmla="*/ 0 w 2298700"/>
                  <a:gd name="connsiteY0" fmla="*/ 800100 h 977900"/>
                  <a:gd name="connsiteX1" fmla="*/ 152400 w 2298700"/>
                  <a:gd name="connsiteY1" fmla="*/ 635000 h 977900"/>
                  <a:gd name="connsiteX2" fmla="*/ 304800 w 2298700"/>
                  <a:gd name="connsiteY2" fmla="*/ 368300 h 977900"/>
                  <a:gd name="connsiteX3" fmla="*/ 431800 w 2298700"/>
                  <a:gd name="connsiteY3" fmla="*/ 63500 h 977900"/>
                  <a:gd name="connsiteX4" fmla="*/ 622300 w 2298700"/>
                  <a:gd name="connsiteY4" fmla="*/ 0 h 977900"/>
                  <a:gd name="connsiteX5" fmla="*/ 762000 w 2298700"/>
                  <a:gd name="connsiteY5" fmla="*/ 139700 h 977900"/>
                  <a:gd name="connsiteX6" fmla="*/ 800100 w 2298700"/>
                  <a:gd name="connsiteY6" fmla="*/ 444500 h 977900"/>
                  <a:gd name="connsiteX7" fmla="*/ 901700 w 2298700"/>
                  <a:gd name="connsiteY7" fmla="*/ 419100 h 977900"/>
                  <a:gd name="connsiteX8" fmla="*/ 952500 w 2298700"/>
                  <a:gd name="connsiteY8" fmla="*/ 711200 h 977900"/>
                  <a:gd name="connsiteX9" fmla="*/ 1041400 w 2298700"/>
                  <a:gd name="connsiteY9" fmla="*/ 850900 h 977900"/>
                  <a:gd name="connsiteX10" fmla="*/ 1181100 w 2298700"/>
                  <a:gd name="connsiteY10" fmla="*/ 977900 h 977900"/>
                  <a:gd name="connsiteX11" fmla="*/ 1333500 w 2298700"/>
                  <a:gd name="connsiteY11" fmla="*/ 927100 h 977900"/>
                  <a:gd name="connsiteX12" fmla="*/ 1460500 w 2298700"/>
                  <a:gd name="connsiteY12" fmla="*/ 825500 h 977900"/>
                  <a:gd name="connsiteX13" fmla="*/ 1587500 w 2298700"/>
                  <a:gd name="connsiteY13" fmla="*/ 698500 h 977900"/>
                  <a:gd name="connsiteX14" fmla="*/ 1612900 w 2298700"/>
                  <a:gd name="connsiteY14" fmla="*/ 584200 h 977900"/>
                  <a:gd name="connsiteX15" fmla="*/ 1714500 w 2298700"/>
                  <a:gd name="connsiteY15" fmla="*/ 368300 h 977900"/>
                  <a:gd name="connsiteX16" fmla="*/ 1714500 w 2298700"/>
                  <a:gd name="connsiteY16" fmla="*/ 368300 h 977900"/>
                  <a:gd name="connsiteX17" fmla="*/ 1943100 w 2298700"/>
                  <a:gd name="connsiteY17" fmla="*/ 228600 h 977900"/>
                  <a:gd name="connsiteX18" fmla="*/ 2082800 w 2298700"/>
                  <a:gd name="connsiteY18" fmla="*/ 25400 h 977900"/>
                  <a:gd name="connsiteX19" fmla="*/ 2184400 w 2298700"/>
                  <a:gd name="connsiteY19" fmla="*/ 177800 h 977900"/>
                  <a:gd name="connsiteX20" fmla="*/ 2298700 w 2298700"/>
                  <a:gd name="connsiteY20" fmla="*/ 304800 h 977900"/>
                  <a:gd name="connsiteX21" fmla="*/ 2298700 w 2298700"/>
                  <a:gd name="connsiteY21" fmla="*/ 330200 h 977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8700" h="977900">
                    <a:moveTo>
                      <a:pt x="0" y="800100"/>
                    </a:moveTo>
                    <a:lnTo>
                      <a:pt x="152400" y="635000"/>
                    </a:lnTo>
                    <a:lnTo>
                      <a:pt x="304800" y="368300"/>
                    </a:lnTo>
                    <a:lnTo>
                      <a:pt x="431800" y="63500"/>
                    </a:lnTo>
                    <a:lnTo>
                      <a:pt x="622300" y="0"/>
                    </a:lnTo>
                    <a:lnTo>
                      <a:pt x="762000" y="139700"/>
                    </a:lnTo>
                    <a:lnTo>
                      <a:pt x="800100" y="444500"/>
                    </a:lnTo>
                    <a:lnTo>
                      <a:pt x="901700" y="419100"/>
                    </a:lnTo>
                    <a:lnTo>
                      <a:pt x="952500" y="711200"/>
                    </a:lnTo>
                    <a:lnTo>
                      <a:pt x="1041400" y="850900"/>
                    </a:lnTo>
                    <a:lnTo>
                      <a:pt x="1181100" y="977900"/>
                    </a:lnTo>
                    <a:lnTo>
                      <a:pt x="1333500" y="927100"/>
                    </a:lnTo>
                    <a:lnTo>
                      <a:pt x="1460500" y="825500"/>
                    </a:lnTo>
                    <a:lnTo>
                      <a:pt x="1587500" y="698500"/>
                    </a:lnTo>
                    <a:lnTo>
                      <a:pt x="1612900" y="584200"/>
                    </a:lnTo>
                    <a:lnTo>
                      <a:pt x="1714500" y="368300"/>
                    </a:lnTo>
                    <a:lnTo>
                      <a:pt x="1714500" y="368300"/>
                    </a:lnTo>
                    <a:lnTo>
                      <a:pt x="1943100" y="228600"/>
                    </a:lnTo>
                    <a:lnTo>
                      <a:pt x="2082800" y="25400"/>
                    </a:lnTo>
                    <a:lnTo>
                      <a:pt x="2184400" y="177800"/>
                    </a:lnTo>
                    <a:lnTo>
                      <a:pt x="2298700" y="304800"/>
                    </a:lnTo>
                    <a:lnTo>
                      <a:pt x="2298700" y="3302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cxnSp>
            <p:nvCxnSpPr>
              <p:cNvPr id="17" name="Straight Connector 16"/>
              <p:cNvCxnSpPr/>
              <p:nvPr/>
            </p:nvCxnSpPr>
            <p:spPr>
              <a:xfrm>
                <a:off x="5180690" y="3209970"/>
                <a:ext cx="0" cy="1800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108682" y="4110070"/>
                <a:ext cx="2952328"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562126" y="4114909"/>
                <a:ext cx="936104" cy="369332"/>
              </a:xfrm>
              <a:prstGeom prst="rect">
                <a:avLst/>
              </a:prstGeom>
              <a:noFill/>
            </p:spPr>
            <p:txBody>
              <a:bodyPr wrap="square" rtlCol="0">
                <a:spAutoFit/>
              </a:bodyPr>
              <a:lstStyle/>
              <a:p>
                <a:r>
                  <a:rPr lang="en-US" sz="1800" dirty="0"/>
                  <a:t>time</a:t>
                </a:r>
                <a:endParaRPr lang="ca-ES" sz="1800" dirty="0"/>
              </a:p>
            </p:txBody>
          </p:sp>
          <p:sp>
            <p:nvSpPr>
              <p:cNvPr id="20" name="TextBox 19"/>
              <p:cNvSpPr txBox="1"/>
              <p:nvPr/>
            </p:nvSpPr>
            <p:spPr>
              <a:xfrm>
                <a:off x="4559318" y="3449350"/>
                <a:ext cx="461665" cy="1150233"/>
              </a:xfrm>
              <a:prstGeom prst="rect">
                <a:avLst/>
              </a:prstGeom>
              <a:noFill/>
            </p:spPr>
            <p:txBody>
              <a:bodyPr vert="vert270" wrap="square" rtlCol="0">
                <a:spAutoFit/>
              </a:bodyPr>
              <a:lstStyle/>
              <a:p>
                <a:r>
                  <a:rPr lang="en-US" sz="1800" dirty="0"/>
                  <a:t>Residuals</a:t>
                </a:r>
                <a:endParaRPr lang="ca-ES" sz="1800" dirty="0"/>
              </a:p>
            </p:txBody>
          </p:sp>
          <p:sp>
            <p:nvSpPr>
              <p:cNvPr id="21" name="TextBox 20"/>
              <p:cNvSpPr txBox="1"/>
              <p:nvPr/>
            </p:nvSpPr>
            <p:spPr>
              <a:xfrm>
                <a:off x="4892658" y="3925404"/>
                <a:ext cx="432048" cy="369332"/>
              </a:xfrm>
              <a:prstGeom prst="rect">
                <a:avLst/>
              </a:prstGeom>
              <a:noFill/>
            </p:spPr>
            <p:txBody>
              <a:bodyPr wrap="square" rtlCol="0">
                <a:spAutoFit/>
              </a:bodyPr>
              <a:lstStyle/>
              <a:p>
                <a:r>
                  <a:rPr lang="en-US" sz="1800" dirty="0"/>
                  <a:t>0</a:t>
                </a:r>
                <a:endParaRPr lang="ca-ES" sz="1800" dirty="0"/>
              </a:p>
            </p:txBody>
          </p:sp>
          <p:sp>
            <p:nvSpPr>
              <p:cNvPr id="22" name="Freeform 21"/>
              <p:cNvSpPr/>
              <p:nvPr/>
            </p:nvSpPr>
            <p:spPr>
              <a:xfrm>
                <a:off x="5410200" y="3530600"/>
                <a:ext cx="2057400" cy="1016000"/>
              </a:xfrm>
              <a:custGeom>
                <a:avLst/>
                <a:gdLst>
                  <a:gd name="connsiteX0" fmla="*/ 0 w 2057400"/>
                  <a:gd name="connsiteY0" fmla="*/ 914400 h 1016000"/>
                  <a:gd name="connsiteX1" fmla="*/ 215900 w 2057400"/>
                  <a:gd name="connsiteY1" fmla="*/ 393700 h 1016000"/>
                  <a:gd name="connsiteX2" fmla="*/ 304800 w 2057400"/>
                  <a:gd name="connsiteY2" fmla="*/ 838200 h 1016000"/>
                  <a:gd name="connsiteX3" fmla="*/ 444500 w 2057400"/>
                  <a:gd name="connsiteY3" fmla="*/ 1016000 h 1016000"/>
                  <a:gd name="connsiteX4" fmla="*/ 660400 w 2057400"/>
                  <a:gd name="connsiteY4" fmla="*/ 203200 h 1016000"/>
                  <a:gd name="connsiteX5" fmla="*/ 749300 w 2057400"/>
                  <a:gd name="connsiteY5" fmla="*/ 990600 h 1016000"/>
                  <a:gd name="connsiteX6" fmla="*/ 812800 w 2057400"/>
                  <a:gd name="connsiteY6" fmla="*/ 0 h 1016000"/>
                  <a:gd name="connsiteX7" fmla="*/ 965200 w 2057400"/>
                  <a:gd name="connsiteY7" fmla="*/ 1016000 h 1016000"/>
                  <a:gd name="connsiteX8" fmla="*/ 965200 w 2057400"/>
                  <a:gd name="connsiteY8" fmla="*/ 1016000 h 1016000"/>
                  <a:gd name="connsiteX9" fmla="*/ 1003300 w 2057400"/>
                  <a:gd name="connsiteY9" fmla="*/ 25400 h 1016000"/>
                  <a:gd name="connsiteX10" fmla="*/ 1130300 w 2057400"/>
                  <a:gd name="connsiteY10" fmla="*/ 292100 h 1016000"/>
                  <a:gd name="connsiteX11" fmla="*/ 1257300 w 2057400"/>
                  <a:gd name="connsiteY11" fmla="*/ 952500 h 1016000"/>
                  <a:gd name="connsiteX12" fmla="*/ 1333500 w 2057400"/>
                  <a:gd name="connsiteY12" fmla="*/ 368300 h 1016000"/>
                  <a:gd name="connsiteX13" fmla="*/ 1460500 w 2057400"/>
                  <a:gd name="connsiteY13" fmla="*/ 977900 h 1016000"/>
                  <a:gd name="connsiteX14" fmla="*/ 1612900 w 2057400"/>
                  <a:gd name="connsiteY14" fmla="*/ 330200 h 1016000"/>
                  <a:gd name="connsiteX15" fmla="*/ 1752600 w 2057400"/>
                  <a:gd name="connsiteY15" fmla="*/ 939800 h 1016000"/>
                  <a:gd name="connsiteX16" fmla="*/ 2057400 w 2057400"/>
                  <a:gd name="connsiteY16" fmla="*/ 266700 h 10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7400" h="1016000">
                    <a:moveTo>
                      <a:pt x="0" y="914400"/>
                    </a:moveTo>
                    <a:lnTo>
                      <a:pt x="215900" y="393700"/>
                    </a:lnTo>
                    <a:lnTo>
                      <a:pt x="304800" y="838200"/>
                    </a:lnTo>
                    <a:lnTo>
                      <a:pt x="444500" y="1016000"/>
                    </a:lnTo>
                    <a:lnTo>
                      <a:pt x="660400" y="203200"/>
                    </a:lnTo>
                    <a:lnTo>
                      <a:pt x="749300" y="990600"/>
                    </a:lnTo>
                    <a:lnTo>
                      <a:pt x="812800" y="0"/>
                    </a:lnTo>
                    <a:lnTo>
                      <a:pt x="965200" y="1016000"/>
                    </a:lnTo>
                    <a:lnTo>
                      <a:pt x="965200" y="1016000"/>
                    </a:lnTo>
                    <a:lnTo>
                      <a:pt x="1003300" y="25400"/>
                    </a:lnTo>
                    <a:lnTo>
                      <a:pt x="1130300" y="292100"/>
                    </a:lnTo>
                    <a:lnTo>
                      <a:pt x="1257300" y="952500"/>
                    </a:lnTo>
                    <a:lnTo>
                      <a:pt x="1333500" y="368300"/>
                    </a:lnTo>
                    <a:lnTo>
                      <a:pt x="1460500" y="977900"/>
                    </a:lnTo>
                    <a:lnTo>
                      <a:pt x="1612900" y="330200"/>
                    </a:lnTo>
                    <a:lnTo>
                      <a:pt x="1752600" y="939800"/>
                    </a:lnTo>
                    <a:lnTo>
                      <a:pt x="2057400" y="26670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a:p>
            </p:txBody>
          </p:sp>
        </p:gr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lang="en-US" dirty="0"/>
              <a:t>Outliers</a:t>
            </a:r>
          </a:p>
        </p:txBody>
      </p:sp>
      <p:sp>
        <p:nvSpPr>
          <p:cNvPr id="49156" name="Rectangle 3"/>
          <p:cNvSpPr>
            <a:spLocks noGrp="1" noChangeArrowheads="1"/>
          </p:cNvSpPr>
          <p:nvPr>
            <p:ph sz="quarter" idx="1"/>
          </p:nvPr>
        </p:nvSpPr>
        <p:spPr/>
        <p:txBody>
          <a:bodyPr>
            <a:normAutofit/>
          </a:bodyPr>
          <a:lstStyle/>
          <a:p>
            <a:r>
              <a:rPr lang="en-US" sz="2400" dirty="0"/>
              <a:t>An outlier is an observation that is unusually small or unusually large.</a:t>
            </a:r>
          </a:p>
        </p:txBody>
      </p:sp>
      <p:sp>
        <p:nvSpPr>
          <p:cNvPr id="5" name="Rectangle 4"/>
          <p:cNvSpPr/>
          <p:nvPr/>
        </p:nvSpPr>
        <p:spPr>
          <a:xfrm>
            <a:off x="258608" y="5989935"/>
            <a:ext cx="5078368" cy="461665"/>
          </a:xfrm>
          <a:prstGeom prst="rect">
            <a:avLst/>
          </a:prstGeom>
        </p:spPr>
        <p:txBody>
          <a:bodyPr wrap="square">
            <a:spAutoFit/>
          </a:bodyPr>
          <a:lstStyle/>
          <a:p>
            <a:r>
              <a:rPr lang="ca-ES" sz="1200" dirty="0" err="1"/>
              <a:t>By</a:t>
            </a:r>
            <a:r>
              <a:rPr lang="ca-ES" sz="1200" dirty="0"/>
              <a:t> </a:t>
            </a:r>
            <a:r>
              <a:rPr lang="ca-ES" sz="1200" dirty="0" err="1"/>
              <a:t>Outliner.svg</a:t>
            </a:r>
            <a:r>
              <a:rPr lang="ca-ES" sz="1200" dirty="0"/>
              <a:t>: </a:t>
            </a:r>
            <a:r>
              <a:rPr lang="ca-ES" sz="1200" dirty="0" err="1"/>
              <a:t>Indoor-Fanatiker</a:t>
            </a:r>
            <a:r>
              <a:rPr lang="ca-ES" sz="1200" dirty="0"/>
              <a:t> </a:t>
            </a:r>
            <a:r>
              <a:rPr lang="ca-ES" sz="1200" dirty="0" err="1"/>
              <a:t>derivative</a:t>
            </a:r>
            <a:r>
              <a:rPr lang="ca-ES" sz="1200" dirty="0"/>
              <a:t> </a:t>
            </a:r>
            <a:r>
              <a:rPr lang="ca-ES" sz="1200" dirty="0" err="1"/>
              <a:t>work</a:t>
            </a:r>
            <a:r>
              <a:rPr lang="ca-ES" sz="1200" dirty="0"/>
              <a:t>: </a:t>
            </a:r>
            <a:r>
              <a:rPr lang="ca-ES" sz="1200" dirty="0" err="1"/>
              <a:t>Indoor-Fanatiker</a:t>
            </a:r>
            <a:r>
              <a:rPr lang="ca-ES" sz="1200" dirty="0"/>
              <a:t> (</a:t>
            </a:r>
            <a:r>
              <a:rPr lang="ca-ES" sz="1200" dirty="0" err="1"/>
              <a:t>This</a:t>
            </a:r>
            <a:r>
              <a:rPr lang="ca-ES" sz="1200" dirty="0"/>
              <a:t> </a:t>
            </a:r>
            <a:r>
              <a:rPr lang="ca-ES" sz="1200" dirty="0" err="1"/>
              <a:t>file</a:t>
            </a:r>
            <a:r>
              <a:rPr lang="ca-ES" sz="1200" dirty="0"/>
              <a:t> </a:t>
            </a:r>
            <a:r>
              <a:rPr lang="ca-ES" sz="1200" dirty="0" err="1"/>
              <a:t>was</a:t>
            </a:r>
            <a:r>
              <a:rPr lang="ca-ES" sz="1200" dirty="0"/>
              <a:t> </a:t>
            </a:r>
            <a:r>
              <a:rPr lang="ca-ES" sz="1200" dirty="0" err="1"/>
              <a:t>derived</a:t>
            </a:r>
            <a:r>
              <a:rPr lang="ca-ES" sz="1200" dirty="0"/>
              <a:t> </a:t>
            </a:r>
            <a:r>
              <a:rPr lang="ca-ES" sz="1200" dirty="0" err="1"/>
              <a:t>from</a:t>
            </a:r>
            <a:r>
              <a:rPr lang="ca-ES" sz="1200" dirty="0"/>
              <a:t>  </a:t>
            </a:r>
            <a:r>
              <a:rPr lang="ca-ES" sz="1200" dirty="0" err="1"/>
              <a:t>Outliner.svg</a:t>
            </a:r>
            <a:r>
              <a:rPr lang="ca-ES" sz="1200" dirty="0"/>
              <a:t>:) [CC0], via </a:t>
            </a:r>
            <a:r>
              <a:rPr lang="ca-ES" sz="1200" dirty="0" err="1"/>
              <a:t>Wikimedia</a:t>
            </a:r>
            <a:r>
              <a:rPr lang="ca-ES" sz="1200" dirty="0"/>
              <a:t> </a:t>
            </a:r>
            <a:r>
              <a:rPr lang="ca-ES" sz="1200" dirty="0" err="1"/>
              <a:t>Commons</a:t>
            </a:r>
            <a:endParaRPr lang="ca-ES" sz="1200" dirty="0"/>
          </a:p>
        </p:txBody>
      </p:sp>
      <p:pic>
        <p:nvPicPr>
          <p:cNvPr id="6" name="Picture 5"/>
          <p:cNvPicPr>
            <a:picLocks noChangeAspect="1"/>
          </p:cNvPicPr>
          <p:nvPr/>
        </p:nvPicPr>
        <p:blipFill>
          <a:blip r:embed="rId2"/>
          <a:stretch>
            <a:fillRect/>
          </a:stretch>
        </p:blipFill>
        <p:spPr>
          <a:xfrm>
            <a:off x="152400" y="2350244"/>
            <a:ext cx="3582144" cy="3582144"/>
          </a:xfrm>
          <a:prstGeom prst="rect">
            <a:avLst/>
          </a:prstGeom>
        </p:spPr>
      </p:pic>
      <p:sp>
        <p:nvSpPr>
          <p:cNvPr id="7" name="TextBox 6"/>
          <p:cNvSpPr txBox="1"/>
          <p:nvPr/>
        </p:nvSpPr>
        <p:spPr>
          <a:xfrm>
            <a:off x="4400872" y="2751842"/>
            <a:ext cx="1656184" cy="461665"/>
          </a:xfrm>
          <a:prstGeom prst="rect">
            <a:avLst/>
          </a:prstGeom>
          <a:noFill/>
        </p:spPr>
        <p:txBody>
          <a:bodyPr wrap="square" rtlCol="0">
            <a:spAutoFit/>
          </a:bodyPr>
          <a:lstStyle/>
          <a:p>
            <a:r>
              <a:rPr lang="es-ES" dirty="0" err="1"/>
              <a:t>Outlier</a:t>
            </a:r>
            <a:endParaRPr lang="es-ES" dirty="0"/>
          </a:p>
        </p:txBody>
      </p:sp>
      <p:cxnSp>
        <p:nvCxnSpPr>
          <p:cNvPr id="8" name="Straight Arrow Connector 7"/>
          <p:cNvCxnSpPr>
            <a:stCxn id="7" idx="1"/>
          </p:cNvCxnSpPr>
          <p:nvPr/>
        </p:nvCxnSpPr>
        <p:spPr>
          <a:xfrm flipH="1">
            <a:off x="1592560" y="2982675"/>
            <a:ext cx="2808312" cy="921295"/>
          </a:xfrm>
          <a:prstGeom prst="straightConnector1">
            <a:avLst/>
          </a:prstGeom>
          <a:ln w="15875" cap="flat" cmpd="sng" algn="ctr">
            <a:solidFill>
              <a:schemeClr val="accent2"/>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ca-ES" dirty="0"/>
              <a:t>Building the model</a:t>
            </a:r>
            <a:endParaRPr lang="en-US" dirty="0"/>
          </a:p>
        </p:txBody>
      </p:sp>
    </p:spTree>
    <p:extLst>
      <p:ext uri="{BB962C8B-B14F-4D97-AF65-F5344CB8AC3E}">
        <p14:creationId xmlns:p14="http://schemas.microsoft.com/office/powerpoint/2010/main" val="36685003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p:txBody>
          <a:bodyPr/>
          <a:lstStyle/>
          <a:p>
            <a:r>
              <a:rPr lang="en-US"/>
              <a:t>Outliers</a:t>
            </a:r>
            <a:endParaRPr lang="en-US" dirty="0"/>
          </a:p>
        </p:txBody>
      </p:sp>
      <p:sp>
        <p:nvSpPr>
          <p:cNvPr id="50180" name="Rectangle 3"/>
          <p:cNvSpPr>
            <a:spLocks noGrp="1" noChangeArrowheads="1"/>
          </p:cNvSpPr>
          <p:nvPr>
            <p:ph sz="quarter" idx="1"/>
          </p:nvPr>
        </p:nvSpPr>
        <p:spPr/>
        <p:txBody>
          <a:bodyPr>
            <a:normAutofit fontScale="92500" lnSpcReduction="10000"/>
          </a:bodyPr>
          <a:lstStyle/>
          <a:p>
            <a:r>
              <a:rPr lang="en-US" dirty="0"/>
              <a:t>Possible reasons for the existence of outliers include:</a:t>
            </a:r>
          </a:p>
          <a:p>
            <a:pPr lvl="1"/>
            <a:r>
              <a:rPr lang="en-US" dirty="0"/>
              <a:t>There was an error in recording the value</a:t>
            </a:r>
          </a:p>
          <a:p>
            <a:pPr lvl="1"/>
            <a:r>
              <a:rPr lang="en-US" dirty="0"/>
              <a:t>The point should not have been included in the sample</a:t>
            </a:r>
          </a:p>
          <a:p>
            <a:pPr lvl="1"/>
            <a:r>
              <a:rPr lang="en-US" dirty="0"/>
              <a:t>Perhaps the observation is indeed valid.</a:t>
            </a:r>
          </a:p>
          <a:p>
            <a:r>
              <a:rPr lang="en-US" dirty="0"/>
              <a:t>Outliers can be easily identified from a scatter plot.</a:t>
            </a:r>
          </a:p>
          <a:p>
            <a:r>
              <a:rPr lang="en-US" dirty="0"/>
              <a:t>If the absolute value of the standard residual is &gt; 2, we suspect the point may be an outlier and investigate further.</a:t>
            </a:r>
          </a:p>
          <a:p>
            <a:r>
              <a:rPr lang="en-US" dirty="0"/>
              <a:t>They need to be dealt with since they can easily influence the least squares line.</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normAutofit fontScale="90000"/>
          </a:bodyPr>
          <a:lstStyle/>
          <a:p>
            <a:r>
              <a:rPr lang="en-US"/>
              <a:t>Procedure for Regression Diagnostics</a:t>
            </a:r>
            <a:endParaRPr lang="en-US" dirty="0"/>
          </a:p>
        </p:txBody>
      </p:sp>
      <p:sp>
        <p:nvSpPr>
          <p:cNvPr id="51204" name="Rectangle 3"/>
          <p:cNvSpPr>
            <a:spLocks noGrp="1" noChangeArrowheads="1"/>
          </p:cNvSpPr>
          <p:nvPr>
            <p:ph sz="quarter" idx="1"/>
          </p:nvPr>
        </p:nvSpPr>
        <p:spPr/>
        <p:txBody>
          <a:bodyPr>
            <a:normAutofit fontScale="85000" lnSpcReduction="10000"/>
          </a:bodyPr>
          <a:lstStyle/>
          <a:p>
            <a:r>
              <a:rPr lang="en-US" dirty="0"/>
              <a:t>Develop a model that has a theoretical basis. </a:t>
            </a:r>
          </a:p>
          <a:p>
            <a:r>
              <a:rPr lang="en-US" dirty="0"/>
              <a:t>Gather data for the two variables in the model. </a:t>
            </a:r>
          </a:p>
          <a:p>
            <a:r>
              <a:rPr lang="en-US" dirty="0"/>
              <a:t>Draw the scatter diagram to determine whether a linear model appears to be appropriate. Identify possible outliers.</a:t>
            </a:r>
          </a:p>
          <a:p>
            <a:r>
              <a:rPr lang="en-US" dirty="0"/>
              <a:t>Determine the regression equation.</a:t>
            </a:r>
          </a:p>
          <a:p>
            <a:r>
              <a:rPr lang="en-US" dirty="0"/>
              <a:t>Calculate the residuals and check the required conditions</a:t>
            </a:r>
          </a:p>
          <a:p>
            <a:r>
              <a:rPr lang="en-US" dirty="0"/>
              <a:t>Assess the model’s fit.</a:t>
            </a:r>
          </a:p>
          <a:p>
            <a:r>
              <a:rPr lang="en-US" dirty="0"/>
              <a:t>If the model fits the data, use the regression equation to predict a particular value of the dependent variable and/or estimate its mean.</a:t>
            </a:r>
          </a:p>
        </p:txBody>
      </p:sp>
      <p:pic>
        <p:nvPicPr>
          <p:cNvPr id="2" name="s61">
            <a:hlinkClick r:id="" action="ppaction://media"/>
            <a:extLst>
              <a:ext uri="{FF2B5EF4-FFF2-40B4-BE49-F238E27FC236}">
                <a16:creationId xmlns:a16="http://schemas.microsoft.com/office/drawing/2014/main" id="{E46C6EFD-2116-476E-AA3C-9D58C97140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20000" y="16764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6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dirty="0"/>
              <a:t>Assumptions</a:t>
            </a:r>
          </a:p>
        </p:txBody>
      </p:sp>
      <p:sp>
        <p:nvSpPr>
          <p:cNvPr id="55299" name="Rectangle 3"/>
          <p:cNvSpPr>
            <a:spLocks noGrp="1" noChangeArrowheads="1"/>
          </p:cNvSpPr>
          <p:nvPr>
            <p:ph sz="quarter" idx="1"/>
          </p:nvPr>
        </p:nvSpPr>
        <p:spPr/>
        <p:txBody>
          <a:bodyPr/>
          <a:lstStyle/>
          <a:p>
            <a:r>
              <a:rPr lang="en-US" sz="2400" dirty="0"/>
              <a:t>The observations within each sample must be </a:t>
            </a:r>
            <a:r>
              <a:rPr lang="en-US" sz="2400" b="1" dirty="0"/>
              <a:t>independent</a:t>
            </a:r>
            <a:r>
              <a:rPr lang="en-US" sz="2400" dirty="0"/>
              <a:t>.</a:t>
            </a:r>
          </a:p>
          <a:p>
            <a:pPr lvl="1"/>
            <a:r>
              <a:rPr lang="ca-ES" sz="2000" dirty="0" err="1"/>
              <a:t>Durbin</a:t>
            </a:r>
            <a:r>
              <a:rPr lang="ca-ES" sz="2000" dirty="0"/>
              <a:t> Watson test</a:t>
            </a:r>
          </a:p>
          <a:p>
            <a:pPr lvl="1"/>
            <a:r>
              <a:rPr lang="ca-ES" sz="2000" dirty="0" err="1"/>
              <a:t>dwtest</a:t>
            </a:r>
            <a:r>
              <a:rPr lang="ca-ES" sz="2000" dirty="0"/>
              <a:t>(RegModel.3, </a:t>
            </a:r>
            <a:r>
              <a:rPr lang="ca-ES" sz="2000" dirty="0" err="1"/>
              <a:t>alternative</a:t>
            </a:r>
            <a:r>
              <a:rPr lang="ca-ES" sz="2000" dirty="0"/>
              <a:t> = “</a:t>
            </a:r>
            <a:r>
              <a:rPr lang="ca-ES" sz="2000" dirty="0" err="1"/>
              <a:t>two.sided</a:t>
            </a:r>
            <a:r>
              <a:rPr lang="ca-ES" sz="2000" dirty="0"/>
              <a:t>”)</a:t>
            </a:r>
            <a:endParaRPr lang="en-US" sz="2000" dirty="0"/>
          </a:p>
          <a:p>
            <a:r>
              <a:rPr lang="en-US" sz="2400" dirty="0"/>
              <a:t>The populations from which the samples are selected must be </a:t>
            </a:r>
            <a:r>
              <a:rPr lang="en-US" sz="2400" b="1" dirty="0"/>
              <a:t>normal</a:t>
            </a:r>
            <a:r>
              <a:rPr lang="en-US" sz="2400" dirty="0"/>
              <a:t>.</a:t>
            </a:r>
          </a:p>
          <a:p>
            <a:pPr lvl="1"/>
            <a:r>
              <a:rPr lang="ca-ES" sz="2000" dirty="0" err="1"/>
              <a:t>Shapiro</a:t>
            </a:r>
            <a:r>
              <a:rPr lang="ca-ES" sz="2000" dirty="0"/>
              <a:t> test</a:t>
            </a:r>
          </a:p>
          <a:p>
            <a:pPr lvl="1"/>
            <a:r>
              <a:rPr lang="ca-ES" sz="2000" dirty="0" err="1"/>
              <a:t>shapiro.test</a:t>
            </a:r>
            <a:r>
              <a:rPr lang="ca-ES" sz="2000" dirty="0"/>
              <a:t>(residuals(regModel.3))</a:t>
            </a:r>
            <a:endParaRPr lang="en-US" sz="2000" dirty="0"/>
          </a:p>
          <a:p>
            <a:r>
              <a:rPr lang="en-US" sz="2400" dirty="0"/>
              <a:t>The populations from which the samples are selected must have equal variances (</a:t>
            </a:r>
            <a:r>
              <a:rPr lang="en-US" sz="2400" b="1" dirty="0"/>
              <a:t>homogeneity</a:t>
            </a:r>
            <a:r>
              <a:rPr lang="en-US" sz="2400" dirty="0"/>
              <a:t> of variance)</a:t>
            </a:r>
          </a:p>
          <a:p>
            <a:pPr lvl="1"/>
            <a:r>
              <a:rPr lang="ca-ES" sz="2000" dirty="0" err="1"/>
              <a:t>Breusch</a:t>
            </a:r>
            <a:r>
              <a:rPr lang="ca-ES" sz="2000" dirty="0"/>
              <a:t> </a:t>
            </a:r>
            <a:r>
              <a:rPr lang="ca-ES" sz="2000" dirty="0" err="1"/>
              <a:t>Pagan</a:t>
            </a:r>
            <a:r>
              <a:rPr lang="ca-ES" sz="2000" dirty="0"/>
              <a:t> test</a:t>
            </a:r>
          </a:p>
          <a:p>
            <a:pPr lvl="1"/>
            <a:r>
              <a:rPr lang="ca-ES" sz="2000" dirty="0" err="1"/>
              <a:t>lmtest</a:t>
            </a:r>
            <a:r>
              <a:rPr lang="ca-ES" sz="2000" dirty="0"/>
              <a:t>::</a:t>
            </a:r>
            <a:r>
              <a:rPr lang="ca-ES" sz="2000" dirty="0" err="1"/>
              <a:t>bptest</a:t>
            </a:r>
            <a:r>
              <a:rPr lang="ca-ES" sz="2000" dirty="0"/>
              <a:t>(Regmodel.3)</a:t>
            </a:r>
            <a:endParaRPr lang="en-US" sz="2000" dirty="0"/>
          </a:p>
        </p:txBody>
      </p:sp>
      <p:pic>
        <p:nvPicPr>
          <p:cNvPr id="3" name="s62">
            <a:hlinkClick r:id="" action="ppaction://media"/>
            <a:extLst>
              <a:ext uri="{FF2B5EF4-FFF2-40B4-BE49-F238E27FC236}">
                <a16:creationId xmlns:a16="http://schemas.microsoft.com/office/drawing/2014/main" id="{007F91E5-D8F4-4381-8304-150332955D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781800" y="355600"/>
            <a:ext cx="406400" cy="406400"/>
          </a:xfrm>
          <a:prstGeom prst="rect">
            <a:avLst/>
          </a:prstGeom>
        </p:spPr>
      </p:pic>
    </p:spTree>
    <p:extLst>
      <p:ext uri="{BB962C8B-B14F-4D97-AF65-F5344CB8AC3E}">
        <p14:creationId xmlns:p14="http://schemas.microsoft.com/office/powerpoint/2010/main" val="255153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r>
              <a:rPr lang="ca-ES" dirty="0"/>
              <a:t>Do </a:t>
            </a:r>
            <a:r>
              <a:rPr lang="ca-ES" dirty="0" err="1"/>
              <a:t>it</a:t>
            </a:r>
            <a:r>
              <a:rPr lang="ca-ES" dirty="0"/>
              <a:t> </a:t>
            </a:r>
            <a:r>
              <a:rPr lang="ca-ES" dirty="0" err="1"/>
              <a:t>by</a:t>
            </a:r>
            <a:r>
              <a:rPr lang="ca-ES" dirty="0"/>
              <a:t> </a:t>
            </a:r>
            <a:r>
              <a:rPr lang="ca-ES" dirty="0" err="1"/>
              <a:t>hand</a:t>
            </a:r>
            <a:endParaRPr lang="en-US" dirty="0"/>
          </a:p>
        </p:txBody>
      </p:sp>
      <p:sp>
        <p:nvSpPr>
          <p:cNvPr id="6" name="Title 5"/>
          <p:cNvSpPr>
            <a:spLocks noGrp="1"/>
          </p:cNvSpPr>
          <p:nvPr>
            <p:ph type="title"/>
          </p:nvPr>
        </p:nvSpPr>
        <p:spPr/>
        <p:txBody>
          <a:bodyPr/>
          <a:lstStyle/>
          <a:p>
            <a:r>
              <a:rPr lang="ca-ES" dirty="0" err="1"/>
              <a:t>Example</a:t>
            </a:r>
            <a:endParaRPr lang="en-US" dirty="0"/>
          </a:p>
        </p:txBody>
      </p:sp>
    </p:spTree>
    <p:extLst>
      <p:ext uri="{BB962C8B-B14F-4D97-AF65-F5344CB8AC3E}">
        <p14:creationId xmlns:p14="http://schemas.microsoft.com/office/powerpoint/2010/main" val="10906169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graphicFrame>
        <p:nvGraphicFramePr>
          <p:cNvPr id="9" name="Content Placeholder 8"/>
          <p:cNvGraphicFramePr>
            <a:graphicFrameLocks noGrp="1"/>
          </p:cNvGraphicFramePr>
          <p:nvPr>
            <p:ph sz="quarter" idx="1"/>
            <p:extLst>
              <p:ext uri="{D42A27DB-BD31-4B8C-83A1-F6EECF244321}">
                <p14:modId xmlns:p14="http://schemas.microsoft.com/office/powerpoint/2010/main" val="4256234096"/>
              </p:ext>
            </p:extLst>
          </p:nvPr>
        </p:nvGraphicFramePr>
        <p:xfrm>
          <a:off x="609600" y="1589088"/>
          <a:ext cx="3886956" cy="4079240"/>
        </p:xfrm>
        <a:graphic>
          <a:graphicData uri="http://schemas.openxmlformats.org/drawingml/2006/table">
            <a:tbl>
              <a:tblPr firstRow="1" bandRow="1">
                <a:tableStyleId>{5C22544A-7EE6-4342-B048-85BDC9FD1C3A}</a:tableStyleId>
              </a:tblPr>
              <a:tblGrid>
                <a:gridCol w="1943478">
                  <a:extLst>
                    <a:ext uri="{9D8B030D-6E8A-4147-A177-3AD203B41FA5}">
                      <a16:colId xmlns:a16="http://schemas.microsoft.com/office/drawing/2014/main" val="20000"/>
                    </a:ext>
                  </a:extLst>
                </a:gridCol>
                <a:gridCol w="1943478">
                  <a:extLst>
                    <a:ext uri="{9D8B030D-6E8A-4147-A177-3AD203B41FA5}">
                      <a16:colId xmlns:a16="http://schemas.microsoft.com/office/drawing/2014/main" val="20001"/>
                    </a:ext>
                  </a:extLst>
                </a:gridCol>
              </a:tblGrid>
              <a:tr h="370840">
                <a:tc>
                  <a:txBody>
                    <a:bodyPr/>
                    <a:lstStyle/>
                    <a:p>
                      <a:r>
                        <a:rPr lang="en-US" dirty="0"/>
                        <a:t>x</a:t>
                      </a:r>
                    </a:p>
                  </a:txBody>
                  <a:tcPr marL="108980" marR="108980"/>
                </a:tc>
                <a:tc>
                  <a:txBody>
                    <a:bodyPr/>
                    <a:lstStyle/>
                    <a:p>
                      <a:r>
                        <a:rPr lang="en-US" dirty="0"/>
                        <a:t>y</a:t>
                      </a:r>
                    </a:p>
                  </a:txBody>
                  <a:tcPr marL="108980" marR="108980"/>
                </a:tc>
                <a:extLst>
                  <a:ext uri="{0D108BD9-81ED-4DB2-BD59-A6C34878D82A}">
                    <a16:rowId xmlns:a16="http://schemas.microsoft.com/office/drawing/2014/main" val="10000"/>
                  </a:ext>
                </a:extLst>
              </a:tr>
              <a:tr h="370840">
                <a:tc>
                  <a:txBody>
                    <a:bodyPr/>
                    <a:lstStyle/>
                    <a:p>
                      <a:r>
                        <a:rPr lang="en-US" dirty="0"/>
                        <a:t>5</a:t>
                      </a:r>
                    </a:p>
                  </a:txBody>
                  <a:tcPr marL="108980" marR="108980"/>
                </a:tc>
                <a:tc>
                  <a:txBody>
                    <a:bodyPr/>
                    <a:lstStyle/>
                    <a:p>
                      <a:r>
                        <a:rPr lang="en-US" dirty="0"/>
                        <a:t>5</a:t>
                      </a:r>
                    </a:p>
                  </a:txBody>
                  <a:tcPr marL="108980" marR="108980"/>
                </a:tc>
                <a:extLst>
                  <a:ext uri="{0D108BD9-81ED-4DB2-BD59-A6C34878D82A}">
                    <a16:rowId xmlns:a16="http://schemas.microsoft.com/office/drawing/2014/main" val="10001"/>
                  </a:ext>
                </a:extLst>
              </a:tr>
              <a:tr h="370840">
                <a:tc>
                  <a:txBody>
                    <a:bodyPr/>
                    <a:lstStyle/>
                    <a:p>
                      <a:r>
                        <a:rPr lang="en-US" dirty="0"/>
                        <a:t>10</a:t>
                      </a:r>
                    </a:p>
                  </a:txBody>
                  <a:tcPr marL="108980" marR="108980"/>
                </a:tc>
                <a:tc>
                  <a:txBody>
                    <a:bodyPr/>
                    <a:lstStyle/>
                    <a:p>
                      <a:r>
                        <a:rPr lang="en-US" dirty="0"/>
                        <a:t>2</a:t>
                      </a:r>
                    </a:p>
                  </a:txBody>
                  <a:tcPr marL="108980" marR="108980"/>
                </a:tc>
                <a:extLst>
                  <a:ext uri="{0D108BD9-81ED-4DB2-BD59-A6C34878D82A}">
                    <a16:rowId xmlns:a16="http://schemas.microsoft.com/office/drawing/2014/main" val="10002"/>
                  </a:ext>
                </a:extLst>
              </a:tr>
              <a:tr h="370840">
                <a:tc>
                  <a:txBody>
                    <a:bodyPr/>
                    <a:lstStyle/>
                    <a:p>
                      <a:r>
                        <a:rPr lang="en-US" dirty="0"/>
                        <a:t>4</a:t>
                      </a:r>
                    </a:p>
                  </a:txBody>
                  <a:tcPr marL="108980" marR="108980"/>
                </a:tc>
                <a:tc>
                  <a:txBody>
                    <a:bodyPr/>
                    <a:lstStyle/>
                    <a:p>
                      <a:r>
                        <a:rPr lang="en-US" dirty="0"/>
                        <a:t>8</a:t>
                      </a:r>
                    </a:p>
                  </a:txBody>
                  <a:tcPr marL="108980" marR="108980"/>
                </a:tc>
                <a:extLst>
                  <a:ext uri="{0D108BD9-81ED-4DB2-BD59-A6C34878D82A}">
                    <a16:rowId xmlns:a16="http://schemas.microsoft.com/office/drawing/2014/main" val="10003"/>
                  </a:ext>
                </a:extLst>
              </a:tr>
              <a:tr h="370840">
                <a:tc>
                  <a:txBody>
                    <a:bodyPr/>
                    <a:lstStyle/>
                    <a:p>
                      <a:r>
                        <a:rPr lang="en-US" dirty="0"/>
                        <a:t>8	</a:t>
                      </a:r>
                    </a:p>
                  </a:txBody>
                  <a:tcPr marL="108980" marR="108980"/>
                </a:tc>
                <a:tc>
                  <a:txBody>
                    <a:bodyPr/>
                    <a:lstStyle/>
                    <a:p>
                      <a:r>
                        <a:rPr lang="en-US" dirty="0"/>
                        <a:t>3</a:t>
                      </a:r>
                    </a:p>
                  </a:txBody>
                  <a:tcPr marL="108980" marR="108980"/>
                </a:tc>
                <a:extLst>
                  <a:ext uri="{0D108BD9-81ED-4DB2-BD59-A6C34878D82A}">
                    <a16:rowId xmlns:a16="http://schemas.microsoft.com/office/drawing/2014/main" val="10004"/>
                  </a:ext>
                </a:extLst>
              </a:tr>
              <a:tr h="370840">
                <a:tc>
                  <a:txBody>
                    <a:bodyPr/>
                    <a:lstStyle/>
                    <a:p>
                      <a:r>
                        <a:rPr lang="en-US" dirty="0"/>
                        <a:t>2	</a:t>
                      </a:r>
                    </a:p>
                  </a:txBody>
                  <a:tcPr marL="108980" marR="108980"/>
                </a:tc>
                <a:tc>
                  <a:txBody>
                    <a:bodyPr/>
                    <a:lstStyle/>
                    <a:p>
                      <a:r>
                        <a:rPr lang="en-US" dirty="0"/>
                        <a:t>8</a:t>
                      </a:r>
                    </a:p>
                  </a:txBody>
                  <a:tcPr marL="108980" marR="108980"/>
                </a:tc>
                <a:extLst>
                  <a:ext uri="{0D108BD9-81ED-4DB2-BD59-A6C34878D82A}">
                    <a16:rowId xmlns:a16="http://schemas.microsoft.com/office/drawing/2014/main" val="10005"/>
                  </a:ext>
                </a:extLst>
              </a:tr>
              <a:tr h="370840">
                <a:tc>
                  <a:txBody>
                    <a:bodyPr/>
                    <a:lstStyle/>
                    <a:p>
                      <a:r>
                        <a:rPr lang="en-US" dirty="0"/>
                        <a:t>7	</a:t>
                      </a:r>
                    </a:p>
                  </a:txBody>
                  <a:tcPr marL="108980" marR="108980"/>
                </a:tc>
                <a:tc>
                  <a:txBody>
                    <a:bodyPr/>
                    <a:lstStyle/>
                    <a:p>
                      <a:r>
                        <a:rPr lang="en-US" dirty="0"/>
                        <a:t>5</a:t>
                      </a:r>
                    </a:p>
                  </a:txBody>
                  <a:tcPr marL="108980" marR="108980"/>
                </a:tc>
                <a:extLst>
                  <a:ext uri="{0D108BD9-81ED-4DB2-BD59-A6C34878D82A}">
                    <a16:rowId xmlns:a16="http://schemas.microsoft.com/office/drawing/2014/main" val="10006"/>
                  </a:ext>
                </a:extLst>
              </a:tr>
              <a:tr h="370840">
                <a:tc>
                  <a:txBody>
                    <a:bodyPr/>
                    <a:lstStyle/>
                    <a:p>
                      <a:r>
                        <a:rPr lang="en-US" dirty="0"/>
                        <a:t>9	</a:t>
                      </a:r>
                    </a:p>
                  </a:txBody>
                  <a:tcPr marL="108980" marR="108980"/>
                </a:tc>
                <a:tc>
                  <a:txBody>
                    <a:bodyPr/>
                    <a:lstStyle/>
                    <a:p>
                      <a:r>
                        <a:rPr lang="en-US" dirty="0"/>
                        <a:t>5</a:t>
                      </a:r>
                    </a:p>
                  </a:txBody>
                  <a:tcPr marL="108980" marR="108980"/>
                </a:tc>
                <a:extLst>
                  <a:ext uri="{0D108BD9-81ED-4DB2-BD59-A6C34878D82A}">
                    <a16:rowId xmlns:a16="http://schemas.microsoft.com/office/drawing/2014/main" val="10007"/>
                  </a:ext>
                </a:extLst>
              </a:tr>
              <a:tr h="370840">
                <a:tc>
                  <a:txBody>
                    <a:bodyPr/>
                    <a:lstStyle/>
                    <a:p>
                      <a:r>
                        <a:rPr lang="en-US" dirty="0"/>
                        <a:t>6	</a:t>
                      </a:r>
                    </a:p>
                  </a:txBody>
                  <a:tcPr marL="108980" marR="108980"/>
                </a:tc>
                <a:tc>
                  <a:txBody>
                    <a:bodyPr/>
                    <a:lstStyle/>
                    <a:p>
                      <a:r>
                        <a:rPr lang="en-US" dirty="0"/>
                        <a:t>7</a:t>
                      </a:r>
                    </a:p>
                  </a:txBody>
                  <a:tcPr marL="108980" marR="108980"/>
                </a:tc>
                <a:extLst>
                  <a:ext uri="{0D108BD9-81ED-4DB2-BD59-A6C34878D82A}">
                    <a16:rowId xmlns:a16="http://schemas.microsoft.com/office/drawing/2014/main" val="10008"/>
                  </a:ext>
                </a:extLst>
              </a:tr>
              <a:tr h="370840">
                <a:tc>
                  <a:txBody>
                    <a:bodyPr/>
                    <a:lstStyle/>
                    <a:p>
                      <a:r>
                        <a:rPr lang="en-US" dirty="0"/>
                        <a:t>1	</a:t>
                      </a:r>
                    </a:p>
                  </a:txBody>
                  <a:tcPr marL="108980" marR="108980"/>
                </a:tc>
                <a:tc>
                  <a:txBody>
                    <a:bodyPr/>
                    <a:lstStyle/>
                    <a:p>
                      <a:r>
                        <a:rPr lang="en-US" dirty="0"/>
                        <a:t>10</a:t>
                      </a:r>
                    </a:p>
                  </a:txBody>
                  <a:tcPr marL="108980" marR="108980"/>
                </a:tc>
                <a:extLst>
                  <a:ext uri="{0D108BD9-81ED-4DB2-BD59-A6C34878D82A}">
                    <a16:rowId xmlns:a16="http://schemas.microsoft.com/office/drawing/2014/main" val="10009"/>
                  </a:ext>
                </a:extLst>
              </a:tr>
              <a:tr h="370840">
                <a:tc>
                  <a:txBody>
                    <a:bodyPr/>
                    <a:lstStyle/>
                    <a:p>
                      <a:r>
                        <a:rPr lang="en-US" dirty="0"/>
                        <a:t>12	</a:t>
                      </a:r>
                    </a:p>
                  </a:txBody>
                  <a:tcPr marL="108980" marR="108980"/>
                </a:tc>
                <a:tc>
                  <a:txBody>
                    <a:bodyPr/>
                    <a:lstStyle/>
                    <a:p>
                      <a:r>
                        <a:rPr lang="en-US" dirty="0"/>
                        <a:t>3</a:t>
                      </a:r>
                    </a:p>
                  </a:txBody>
                  <a:tcPr marL="108980" marR="108980"/>
                </a:tc>
                <a:extLst>
                  <a:ext uri="{0D108BD9-81ED-4DB2-BD59-A6C34878D82A}">
                    <a16:rowId xmlns:a16="http://schemas.microsoft.com/office/drawing/2014/main" val="10010"/>
                  </a:ext>
                </a:extLst>
              </a:tr>
            </a:tbl>
          </a:graphicData>
        </a:graphic>
      </p:graphicFrame>
      <p:sp>
        <p:nvSpPr>
          <p:cNvPr id="4" name="Content Placeholder 3"/>
          <p:cNvSpPr>
            <a:spLocks noGrp="1"/>
          </p:cNvSpPr>
          <p:nvPr>
            <p:ph sz="quarter" idx="2"/>
          </p:nvPr>
        </p:nvSpPr>
        <p:spPr/>
        <p:txBody>
          <a:bodyPr/>
          <a:lstStyle/>
          <a:p>
            <a:endParaRPr lang="en-US" dirty="0"/>
          </a:p>
        </p:txBody>
      </p:sp>
      <p:pic>
        <p:nvPicPr>
          <p:cNvPr id="15" name="Picture 14"/>
          <p:cNvPicPr>
            <a:picLocks noChangeAspect="1"/>
          </p:cNvPicPr>
          <p:nvPr/>
        </p:nvPicPr>
        <p:blipFill>
          <a:blip r:embed="rId2"/>
          <a:stretch>
            <a:fillRect/>
          </a:stretch>
        </p:blipFill>
        <p:spPr>
          <a:xfrm>
            <a:off x="4695983" y="1676898"/>
            <a:ext cx="2426528" cy="1115034"/>
          </a:xfrm>
          <a:prstGeom prst="rect">
            <a:avLst/>
          </a:prstGeom>
        </p:spPr>
      </p:pic>
      <p:pic>
        <p:nvPicPr>
          <p:cNvPr id="16" name="Picture 15"/>
          <p:cNvPicPr>
            <a:picLocks noChangeAspect="1"/>
          </p:cNvPicPr>
          <p:nvPr/>
        </p:nvPicPr>
        <p:blipFill>
          <a:blip r:embed="rId3"/>
          <a:stretch>
            <a:fillRect/>
          </a:stretch>
        </p:blipFill>
        <p:spPr>
          <a:xfrm>
            <a:off x="7170294" y="1663023"/>
            <a:ext cx="1707663" cy="1033997"/>
          </a:xfrm>
          <a:prstGeom prst="rect">
            <a:avLst/>
          </a:prstGeom>
        </p:spPr>
      </p:pic>
      <p:pic>
        <p:nvPicPr>
          <p:cNvPr id="17" name="Picture 16"/>
          <p:cNvPicPr>
            <a:picLocks noChangeAspect="1"/>
          </p:cNvPicPr>
          <p:nvPr/>
        </p:nvPicPr>
        <p:blipFill>
          <a:blip r:embed="rId4"/>
          <a:stretch>
            <a:fillRect/>
          </a:stretch>
        </p:blipFill>
        <p:spPr>
          <a:xfrm>
            <a:off x="6564052" y="2981299"/>
            <a:ext cx="1116918" cy="863663"/>
          </a:xfrm>
          <a:prstGeom prst="rect">
            <a:avLst/>
          </a:prstGeom>
        </p:spPr>
      </p:pic>
      <p:pic>
        <p:nvPicPr>
          <p:cNvPr id="18" name="Picture 17"/>
          <p:cNvPicPr>
            <a:picLocks noChangeAspect="1"/>
          </p:cNvPicPr>
          <p:nvPr/>
        </p:nvPicPr>
        <p:blipFill>
          <a:blip r:embed="rId5"/>
          <a:stretch>
            <a:fillRect/>
          </a:stretch>
        </p:blipFill>
        <p:spPr>
          <a:xfrm>
            <a:off x="4711271" y="4004867"/>
            <a:ext cx="2612767" cy="1228862"/>
          </a:xfrm>
          <a:prstGeom prst="rect">
            <a:avLst/>
          </a:prstGeom>
        </p:spPr>
      </p:pic>
      <p:pic>
        <p:nvPicPr>
          <p:cNvPr id="19" name="Picture 18"/>
          <p:cNvPicPr>
            <a:picLocks noChangeAspect="1"/>
          </p:cNvPicPr>
          <p:nvPr/>
        </p:nvPicPr>
        <p:blipFill>
          <a:blip r:embed="rId6"/>
          <a:stretch>
            <a:fillRect/>
          </a:stretch>
        </p:blipFill>
        <p:spPr>
          <a:xfrm>
            <a:off x="6134833" y="5393634"/>
            <a:ext cx="1722697" cy="501276"/>
          </a:xfrm>
          <a:prstGeom prst="rect">
            <a:avLst/>
          </a:prstGeom>
        </p:spPr>
      </p:pic>
    </p:spTree>
    <p:extLst>
      <p:ext uri="{BB962C8B-B14F-4D97-AF65-F5344CB8AC3E}">
        <p14:creationId xmlns:p14="http://schemas.microsoft.com/office/powerpoint/2010/main" val="15809354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mc:AlternateContent xmlns:mc="http://schemas.openxmlformats.org/markup-compatibility/2006" xmlns:a14="http://schemas.microsoft.com/office/drawing/2010/main">
        <mc:Choice Requires="a14">
          <p:graphicFrame>
            <p:nvGraphicFramePr>
              <p:cNvPr id="11" name="Content Placeholder 10"/>
              <p:cNvGraphicFramePr>
                <a:graphicFrameLocks noGrp="1"/>
              </p:cNvGraphicFramePr>
              <p:nvPr>
                <p:ph sz="quarter" idx="1"/>
                <p:extLst>
                  <p:ext uri="{D42A27DB-BD31-4B8C-83A1-F6EECF244321}">
                    <p14:modId xmlns:p14="http://schemas.microsoft.com/office/powerpoint/2010/main" val="1340785476"/>
                  </p:ext>
                </p:extLst>
              </p:nvPr>
            </p:nvGraphicFramePr>
            <p:xfrm>
              <a:off x="685798" y="1600199"/>
              <a:ext cx="7848600" cy="5058170"/>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20000"/>
                        </a:ext>
                      </a:extLst>
                    </a:gridCol>
                    <a:gridCol w="130810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04156">
                    <a:tc>
                      <a:txBody>
                        <a:bodyPr/>
                        <a:lstStyle/>
                        <a:p>
                          <a:pPr algn="l" rtl="0" fontAlgn="ctr"/>
                          <a:r>
                            <a:rPr lang="ca-ES" dirty="0"/>
                            <a:t>x</a:t>
                          </a:r>
                        </a:p>
                      </a:txBody>
                      <a:tcPr marL="9505" marR="9505" marT="9505" marB="0" anchor="ctr"/>
                    </a:tc>
                    <a:tc>
                      <a:txBody>
                        <a:bodyPr/>
                        <a:lstStyle/>
                        <a:p>
                          <a:pPr algn="l" rtl="0" fontAlgn="ctr"/>
                          <a:r>
                            <a:rPr lang="ca-ES" dirty="0"/>
                            <a:t>y</a:t>
                          </a:r>
                        </a:p>
                      </a:txBody>
                      <a:tcPr marL="9505" marR="9505" marT="9505" marB="0" anchor="ctr"/>
                    </a:tc>
                    <a:tc>
                      <a:txBody>
                        <a:bodyPr/>
                        <a:lstStyle/>
                        <a:p>
                          <a:pPr algn="l" fontAlgn="b"/>
                          <a:r>
                            <a:rPr lang="ca-ES" baseline="0" dirty="0"/>
                            <a:t>x</a:t>
                          </a:r>
                          <a:r>
                            <a:rPr lang="ca-ES" baseline="-25000" dirty="0"/>
                            <a:t>i</a:t>
                          </a:r>
                          <a:r>
                            <a:rPr lang="ca-ES" dirty="0"/>
                            <a:t>-</a:t>
                          </a:r>
                          <a14:m>
                            <m:oMath xmlns:m="http://schemas.openxmlformats.org/officeDocument/2006/math">
                              <m:acc>
                                <m:accPr>
                                  <m:chr m:val="̅"/>
                                  <m:ctrlPr>
                                    <a:rPr lang="ca-ES" i="1" smtClean="0">
                                      <a:latin typeface="Cambria Math" panose="02040503050406030204" pitchFamily="18" charset="0"/>
                                    </a:rPr>
                                  </m:ctrlPr>
                                </m:accPr>
                                <m:e>
                                  <m:r>
                                    <a:rPr lang="en-US" b="1" i="1" smtClean="0">
                                      <a:latin typeface="Cambria Math" panose="02040503050406030204" pitchFamily="18" charset="0"/>
                                    </a:rPr>
                                    <m:t>𝒙</m:t>
                                  </m:r>
                                </m:e>
                              </m:acc>
                            </m:oMath>
                          </a14:m>
                          <a:endParaRPr lang="ca-ES" dirty="0"/>
                        </a:p>
                      </a:txBody>
                      <a:tcPr marL="9505" marR="9505" marT="9505" marB="0" anchor="b"/>
                    </a:tc>
                    <a:tc>
                      <a:txBody>
                        <a:bodyPr/>
                        <a:lstStyle/>
                        <a:p>
                          <a:pPr algn="l" fontAlgn="b"/>
                          <a:r>
                            <a:rPr lang="ca-ES" baseline="0" dirty="0" err="1"/>
                            <a:t>y</a:t>
                          </a:r>
                          <a:r>
                            <a:rPr lang="ca-ES" baseline="-25000" dirty="0" err="1"/>
                            <a:t>i</a:t>
                          </a:r>
                          <a:r>
                            <a:rPr lang="ca-ES" dirty="0"/>
                            <a:t>-</a:t>
                          </a:r>
                          <a14:m>
                            <m:oMath xmlns:m="http://schemas.openxmlformats.org/officeDocument/2006/math">
                              <m:acc>
                                <m:accPr>
                                  <m:chr m:val="̅"/>
                                  <m:ctrlPr>
                                    <a:rPr lang="ca-ES" i="1" smtClean="0">
                                      <a:latin typeface="Cambria Math" panose="02040503050406030204" pitchFamily="18" charset="0"/>
                                    </a:rPr>
                                  </m:ctrlPr>
                                </m:accPr>
                                <m:e>
                                  <m:r>
                                    <a:rPr lang="ca-ES" b="1" i="1" smtClean="0">
                                      <a:latin typeface="Cambria Math"/>
                                    </a:rPr>
                                    <m:t>𝒚</m:t>
                                  </m:r>
                                </m:e>
                              </m:acc>
                            </m:oMath>
                          </a14:m>
                          <a:endParaRPr lang="ca-ES" dirty="0"/>
                        </a:p>
                      </a:txBody>
                      <a:tcPr marL="9505" marR="9505" marT="9505" marB="0" anchor="b"/>
                    </a:tc>
                    <a:tc>
                      <a:txBody>
                        <a:bodyPr/>
                        <a:lstStyle/>
                        <a:p>
                          <a:pPr algn="l" fontAlgn="b"/>
                          <a:r>
                            <a:rPr lang="ca-ES" dirty="0" err="1"/>
                            <a:t>S</a:t>
                          </a:r>
                          <a:r>
                            <a:rPr lang="ca-ES" baseline="-25000" dirty="0" err="1"/>
                            <a:t>xy</a:t>
                          </a:r>
                          <a:endParaRPr lang="ca-ES" baseline="-25000" dirty="0"/>
                        </a:p>
                      </a:txBody>
                      <a:tcPr marL="9505" marR="9505" marT="9505" marB="0" anchor="b"/>
                    </a:tc>
                    <a:tc>
                      <a:txBody>
                        <a:bodyPr/>
                        <a:lstStyle/>
                        <a:p>
                          <a:pPr algn="l" fontAlgn="b"/>
                          <a:r>
                            <a:rPr lang="ca-ES" dirty="0"/>
                            <a:t>S</a:t>
                          </a:r>
                          <a:r>
                            <a:rPr lang="ca-ES" baseline="-25000" dirty="0"/>
                            <a:t>x</a:t>
                          </a:r>
                          <a:r>
                            <a:rPr lang="ca-ES" baseline="30000" dirty="0"/>
                            <a:t>2</a:t>
                          </a:r>
                        </a:p>
                      </a:txBody>
                      <a:tcPr marL="9505" marR="9505" marT="9505" marB="0" anchor="b"/>
                    </a:tc>
                    <a:extLst>
                      <a:ext uri="{0D108BD9-81ED-4DB2-BD59-A6C34878D82A}">
                        <a16:rowId xmlns:a16="http://schemas.microsoft.com/office/drawing/2014/main" val="10000"/>
                      </a:ext>
                    </a:extLst>
                  </a:tr>
                  <a:tr h="313660">
                    <a:tc>
                      <a:txBody>
                        <a:bodyPr/>
                        <a:lstStyle/>
                        <a:p>
                          <a:pPr algn="l" rtl="0" fontAlgn="ctr"/>
                          <a:r>
                            <a:rPr lang="ca-ES"/>
                            <a:t>5</a:t>
                          </a:r>
                        </a:p>
                      </a:txBody>
                      <a:tcPr marL="9505" marR="9505" marT="9505" marB="0" anchor="ctr"/>
                    </a:tc>
                    <a:tc>
                      <a:txBody>
                        <a:bodyPr/>
                        <a:lstStyle/>
                        <a:p>
                          <a:pPr algn="l" rtl="0" fontAlgn="ctr"/>
                          <a:r>
                            <a:rPr lang="ca-ES"/>
                            <a:t>5</a:t>
                          </a:r>
                        </a:p>
                      </a:txBody>
                      <a:tcPr marL="9505" marR="9505" marT="9505" marB="0" anchor="ctr"/>
                    </a:tc>
                    <a:tc>
                      <a:txBody>
                        <a:bodyPr/>
                        <a:lstStyle/>
                        <a:p>
                          <a:pPr algn="r" fontAlgn="b"/>
                          <a:r>
                            <a:rPr lang="ca-ES"/>
                            <a:t>-1,4</a:t>
                          </a:r>
                        </a:p>
                      </a:txBody>
                      <a:tcPr marL="9505" marR="9505" marT="9505" marB="0" anchor="b"/>
                    </a:tc>
                    <a:tc>
                      <a:txBody>
                        <a:bodyPr/>
                        <a:lstStyle/>
                        <a:p>
                          <a:pPr algn="r" fontAlgn="b"/>
                          <a:r>
                            <a:rPr lang="ca-ES"/>
                            <a:t>-0,6</a:t>
                          </a:r>
                        </a:p>
                      </a:txBody>
                      <a:tcPr marL="9505" marR="9505" marT="9505" marB="0" anchor="b"/>
                    </a:tc>
                    <a:tc>
                      <a:txBody>
                        <a:bodyPr/>
                        <a:lstStyle/>
                        <a:p>
                          <a:pPr algn="r" fontAlgn="b"/>
                          <a:r>
                            <a:rPr lang="ca-ES"/>
                            <a:t>0,84</a:t>
                          </a:r>
                        </a:p>
                      </a:txBody>
                      <a:tcPr marL="9505" marR="9505" marT="9505" marB="0" anchor="b"/>
                    </a:tc>
                    <a:tc>
                      <a:txBody>
                        <a:bodyPr/>
                        <a:lstStyle/>
                        <a:p>
                          <a:pPr algn="r" fontAlgn="b"/>
                          <a:r>
                            <a:rPr lang="ca-ES"/>
                            <a:t>1,96</a:t>
                          </a:r>
                        </a:p>
                      </a:txBody>
                      <a:tcPr marL="9505" marR="9505" marT="9505" marB="0" anchor="b"/>
                    </a:tc>
                    <a:extLst>
                      <a:ext uri="{0D108BD9-81ED-4DB2-BD59-A6C34878D82A}">
                        <a16:rowId xmlns:a16="http://schemas.microsoft.com/office/drawing/2014/main" val="10001"/>
                      </a:ext>
                    </a:extLst>
                  </a:tr>
                  <a:tr h="304156">
                    <a:tc>
                      <a:txBody>
                        <a:bodyPr/>
                        <a:lstStyle/>
                        <a:p>
                          <a:pPr algn="l" rtl="0" fontAlgn="ctr"/>
                          <a:r>
                            <a:rPr lang="ca-ES"/>
                            <a:t>10</a:t>
                          </a:r>
                        </a:p>
                      </a:txBody>
                      <a:tcPr marL="9505" marR="9505" marT="9505" marB="0" anchor="ctr"/>
                    </a:tc>
                    <a:tc>
                      <a:txBody>
                        <a:bodyPr/>
                        <a:lstStyle/>
                        <a:p>
                          <a:pPr algn="l" rtl="0" fontAlgn="ctr"/>
                          <a:r>
                            <a:rPr lang="ca-ES"/>
                            <a:t>2</a:t>
                          </a:r>
                        </a:p>
                      </a:txBody>
                      <a:tcPr marL="9505" marR="9505" marT="9505" marB="0" anchor="ctr"/>
                    </a:tc>
                    <a:tc>
                      <a:txBody>
                        <a:bodyPr/>
                        <a:lstStyle/>
                        <a:p>
                          <a:pPr algn="r" fontAlgn="b"/>
                          <a:r>
                            <a:rPr lang="ca-ES"/>
                            <a:t>3,6</a:t>
                          </a:r>
                        </a:p>
                      </a:txBody>
                      <a:tcPr marL="9505" marR="9505" marT="9505" marB="0" anchor="b"/>
                    </a:tc>
                    <a:tc>
                      <a:txBody>
                        <a:bodyPr/>
                        <a:lstStyle/>
                        <a:p>
                          <a:pPr algn="r" fontAlgn="b"/>
                          <a:r>
                            <a:rPr lang="ca-ES"/>
                            <a:t>-3,6</a:t>
                          </a:r>
                        </a:p>
                      </a:txBody>
                      <a:tcPr marL="9505" marR="9505" marT="9505" marB="0" anchor="b"/>
                    </a:tc>
                    <a:tc>
                      <a:txBody>
                        <a:bodyPr/>
                        <a:lstStyle/>
                        <a:p>
                          <a:pPr algn="r" fontAlgn="b"/>
                          <a:r>
                            <a:rPr lang="ca-ES"/>
                            <a:t>-12,96</a:t>
                          </a:r>
                        </a:p>
                      </a:txBody>
                      <a:tcPr marL="9505" marR="9505" marT="9505" marB="0" anchor="b"/>
                    </a:tc>
                    <a:tc>
                      <a:txBody>
                        <a:bodyPr/>
                        <a:lstStyle/>
                        <a:p>
                          <a:pPr algn="r" fontAlgn="b"/>
                          <a:r>
                            <a:rPr lang="ca-ES"/>
                            <a:t>12,96</a:t>
                          </a:r>
                        </a:p>
                      </a:txBody>
                      <a:tcPr marL="9505" marR="9505" marT="9505" marB="0" anchor="b"/>
                    </a:tc>
                    <a:extLst>
                      <a:ext uri="{0D108BD9-81ED-4DB2-BD59-A6C34878D82A}">
                        <a16:rowId xmlns:a16="http://schemas.microsoft.com/office/drawing/2014/main" val="10002"/>
                      </a:ext>
                    </a:extLst>
                  </a:tr>
                  <a:tr h="304156">
                    <a:tc>
                      <a:txBody>
                        <a:bodyPr/>
                        <a:lstStyle/>
                        <a:p>
                          <a:pPr algn="l" rtl="0" fontAlgn="ctr"/>
                          <a:r>
                            <a:rPr lang="ca-ES"/>
                            <a:t>4</a:t>
                          </a:r>
                        </a:p>
                      </a:txBody>
                      <a:tcPr marL="9505" marR="9505" marT="9505" marB="0" anchor="ctr"/>
                    </a:tc>
                    <a:tc>
                      <a:txBody>
                        <a:bodyPr/>
                        <a:lstStyle/>
                        <a:p>
                          <a:pPr algn="l" rtl="0" fontAlgn="ctr"/>
                          <a:r>
                            <a:rPr lang="ca-ES"/>
                            <a:t>8</a:t>
                          </a:r>
                        </a:p>
                      </a:txBody>
                      <a:tcPr marL="9505" marR="9505" marT="9505" marB="0" anchor="ctr"/>
                    </a:tc>
                    <a:tc>
                      <a:txBody>
                        <a:bodyPr/>
                        <a:lstStyle/>
                        <a:p>
                          <a:pPr algn="r" fontAlgn="b"/>
                          <a:r>
                            <a:rPr lang="ca-ES"/>
                            <a:t>-2,4</a:t>
                          </a:r>
                        </a:p>
                      </a:txBody>
                      <a:tcPr marL="9505" marR="9505" marT="9505" marB="0" anchor="b"/>
                    </a:tc>
                    <a:tc>
                      <a:txBody>
                        <a:bodyPr/>
                        <a:lstStyle/>
                        <a:p>
                          <a:pPr algn="r" fontAlgn="b"/>
                          <a:r>
                            <a:rPr lang="ca-ES"/>
                            <a:t>2,4</a:t>
                          </a:r>
                        </a:p>
                      </a:txBody>
                      <a:tcPr marL="9505" marR="9505" marT="9505" marB="0" anchor="b"/>
                    </a:tc>
                    <a:tc>
                      <a:txBody>
                        <a:bodyPr/>
                        <a:lstStyle/>
                        <a:p>
                          <a:pPr algn="r" fontAlgn="b"/>
                          <a:r>
                            <a:rPr lang="ca-ES"/>
                            <a:t>-5,76</a:t>
                          </a:r>
                        </a:p>
                      </a:txBody>
                      <a:tcPr marL="9505" marR="9505" marT="9505" marB="0" anchor="b"/>
                    </a:tc>
                    <a:tc>
                      <a:txBody>
                        <a:bodyPr/>
                        <a:lstStyle/>
                        <a:p>
                          <a:pPr algn="r" fontAlgn="b"/>
                          <a:r>
                            <a:rPr lang="ca-ES"/>
                            <a:t>5,76</a:t>
                          </a:r>
                        </a:p>
                      </a:txBody>
                      <a:tcPr marL="9505" marR="9505" marT="9505" marB="0" anchor="b"/>
                    </a:tc>
                    <a:extLst>
                      <a:ext uri="{0D108BD9-81ED-4DB2-BD59-A6C34878D82A}">
                        <a16:rowId xmlns:a16="http://schemas.microsoft.com/office/drawing/2014/main" val="10003"/>
                      </a:ext>
                    </a:extLst>
                  </a:tr>
                  <a:tr h="304156">
                    <a:tc>
                      <a:txBody>
                        <a:bodyPr/>
                        <a:lstStyle/>
                        <a:p>
                          <a:pPr algn="l" rtl="0" fontAlgn="ctr"/>
                          <a:r>
                            <a:rPr lang="ca-ES"/>
                            <a:t>8</a:t>
                          </a:r>
                        </a:p>
                      </a:txBody>
                      <a:tcPr marL="9505" marR="9505" marT="9505" marB="0" anchor="ctr"/>
                    </a:tc>
                    <a:tc>
                      <a:txBody>
                        <a:bodyPr/>
                        <a:lstStyle/>
                        <a:p>
                          <a:pPr algn="l" rtl="0" fontAlgn="ctr"/>
                          <a:r>
                            <a:rPr lang="ca-ES"/>
                            <a:t>3</a:t>
                          </a:r>
                        </a:p>
                      </a:txBody>
                      <a:tcPr marL="9505" marR="9505" marT="9505" marB="0" anchor="ctr"/>
                    </a:tc>
                    <a:tc>
                      <a:txBody>
                        <a:bodyPr/>
                        <a:lstStyle/>
                        <a:p>
                          <a:pPr algn="r" fontAlgn="b"/>
                          <a:r>
                            <a:rPr lang="ca-ES"/>
                            <a:t>1,6</a:t>
                          </a:r>
                        </a:p>
                      </a:txBody>
                      <a:tcPr marL="9505" marR="9505" marT="9505" marB="0" anchor="b"/>
                    </a:tc>
                    <a:tc>
                      <a:txBody>
                        <a:bodyPr/>
                        <a:lstStyle/>
                        <a:p>
                          <a:pPr algn="r" fontAlgn="b"/>
                          <a:r>
                            <a:rPr lang="ca-ES"/>
                            <a:t>-2,6</a:t>
                          </a:r>
                        </a:p>
                      </a:txBody>
                      <a:tcPr marL="9505" marR="9505" marT="9505" marB="0" anchor="b"/>
                    </a:tc>
                    <a:tc>
                      <a:txBody>
                        <a:bodyPr/>
                        <a:lstStyle/>
                        <a:p>
                          <a:pPr algn="r" fontAlgn="b"/>
                          <a:r>
                            <a:rPr lang="ca-ES"/>
                            <a:t>-4,16</a:t>
                          </a:r>
                        </a:p>
                      </a:txBody>
                      <a:tcPr marL="9505" marR="9505" marT="9505" marB="0" anchor="b"/>
                    </a:tc>
                    <a:tc>
                      <a:txBody>
                        <a:bodyPr/>
                        <a:lstStyle/>
                        <a:p>
                          <a:pPr algn="r" fontAlgn="b"/>
                          <a:r>
                            <a:rPr lang="ca-ES"/>
                            <a:t>2,56</a:t>
                          </a:r>
                        </a:p>
                      </a:txBody>
                      <a:tcPr marL="9505" marR="9505" marT="9505" marB="0" anchor="b"/>
                    </a:tc>
                    <a:extLst>
                      <a:ext uri="{0D108BD9-81ED-4DB2-BD59-A6C34878D82A}">
                        <a16:rowId xmlns:a16="http://schemas.microsoft.com/office/drawing/2014/main" val="10004"/>
                      </a:ext>
                    </a:extLst>
                  </a:tr>
                  <a:tr h="304156">
                    <a:tc>
                      <a:txBody>
                        <a:bodyPr/>
                        <a:lstStyle/>
                        <a:p>
                          <a:pPr algn="l" rtl="0" fontAlgn="ctr"/>
                          <a:r>
                            <a:rPr lang="ca-ES"/>
                            <a:t>2</a:t>
                          </a:r>
                        </a:p>
                      </a:txBody>
                      <a:tcPr marL="9505" marR="9505" marT="9505" marB="0" anchor="ctr"/>
                    </a:tc>
                    <a:tc>
                      <a:txBody>
                        <a:bodyPr/>
                        <a:lstStyle/>
                        <a:p>
                          <a:pPr algn="l" rtl="0" fontAlgn="ctr"/>
                          <a:r>
                            <a:rPr lang="ca-ES"/>
                            <a:t>8</a:t>
                          </a:r>
                        </a:p>
                      </a:txBody>
                      <a:tcPr marL="9505" marR="9505" marT="9505" marB="0" anchor="ctr"/>
                    </a:tc>
                    <a:tc>
                      <a:txBody>
                        <a:bodyPr/>
                        <a:lstStyle/>
                        <a:p>
                          <a:pPr algn="r" fontAlgn="b"/>
                          <a:r>
                            <a:rPr lang="ca-ES"/>
                            <a:t>-4,4</a:t>
                          </a:r>
                        </a:p>
                      </a:txBody>
                      <a:tcPr marL="9505" marR="9505" marT="9505" marB="0" anchor="b"/>
                    </a:tc>
                    <a:tc>
                      <a:txBody>
                        <a:bodyPr/>
                        <a:lstStyle/>
                        <a:p>
                          <a:pPr algn="r" fontAlgn="b"/>
                          <a:r>
                            <a:rPr lang="ca-ES"/>
                            <a:t>2,4</a:t>
                          </a:r>
                        </a:p>
                      </a:txBody>
                      <a:tcPr marL="9505" marR="9505" marT="9505" marB="0" anchor="b"/>
                    </a:tc>
                    <a:tc>
                      <a:txBody>
                        <a:bodyPr/>
                        <a:lstStyle/>
                        <a:p>
                          <a:pPr algn="r" fontAlgn="b"/>
                          <a:r>
                            <a:rPr lang="ca-ES"/>
                            <a:t>-10,56</a:t>
                          </a:r>
                        </a:p>
                      </a:txBody>
                      <a:tcPr marL="9505" marR="9505" marT="9505" marB="0" anchor="b"/>
                    </a:tc>
                    <a:tc>
                      <a:txBody>
                        <a:bodyPr/>
                        <a:lstStyle/>
                        <a:p>
                          <a:pPr algn="r" fontAlgn="b"/>
                          <a:r>
                            <a:rPr lang="ca-ES"/>
                            <a:t>19,36</a:t>
                          </a:r>
                        </a:p>
                      </a:txBody>
                      <a:tcPr marL="9505" marR="9505" marT="9505" marB="0" anchor="b"/>
                    </a:tc>
                    <a:extLst>
                      <a:ext uri="{0D108BD9-81ED-4DB2-BD59-A6C34878D82A}">
                        <a16:rowId xmlns:a16="http://schemas.microsoft.com/office/drawing/2014/main" val="10005"/>
                      </a:ext>
                    </a:extLst>
                  </a:tr>
                  <a:tr h="304156">
                    <a:tc>
                      <a:txBody>
                        <a:bodyPr/>
                        <a:lstStyle/>
                        <a:p>
                          <a:pPr algn="l" rtl="0" fontAlgn="ctr"/>
                          <a:r>
                            <a:rPr lang="ca-ES"/>
                            <a:t>7</a:t>
                          </a:r>
                        </a:p>
                      </a:txBody>
                      <a:tcPr marL="9505" marR="9505" marT="9505" marB="0" anchor="ctr"/>
                    </a:tc>
                    <a:tc>
                      <a:txBody>
                        <a:bodyPr/>
                        <a:lstStyle/>
                        <a:p>
                          <a:pPr algn="l" rtl="0" fontAlgn="ctr"/>
                          <a:r>
                            <a:rPr lang="ca-ES"/>
                            <a:t>5</a:t>
                          </a:r>
                        </a:p>
                      </a:txBody>
                      <a:tcPr marL="9505" marR="9505" marT="9505" marB="0" anchor="ctr"/>
                    </a:tc>
                    <a:tc>
                      <a:txBody>
                        <a:bodyPr/>
                        <a:lstStyle/>
                        <a:p>
                          <a:pPr algn="r" fontAlgn="b"/>
                          <a:r>
                            <a:rPr lang="ca-ES"/>
                            <a:t>0,6</a:t>
                          </a:r>
                        </a:p>
                      </a:txBody>
                      <a:tcPr marL="9505" marR="9505" marT="9505" marB="0" anchor="b"/>
                    </a:tc>
                    <a:tc>
                      <a:txBody>
                        <a:bodyPr/>
                        <a:lstStyle/>
                        <a:p>
                          <a:pPr algn="r" fontAlgn="b"/>
                          <a:r>
                            <a:rPr lang="ca-ES"/>
                            <a:t>-0,6</a:t>
                          </a:r>
                        </a:p>
                      </a:txBody>
                      <a:tcPr marL="9505" marR="9505" marT="9505" marB="0" anchor="b"/>
                    </a:tc>
                    <a:tc>
                      <a:txBody>
                        <a:bodyPr/>
                        <a:lstStyle/>
                        <a:p>
                          <a:pPr algn="r" fontAlgn="b"/>
                          <a:r>
                            <a:rPr lang="ca-ES"/>
                            <a:t>-0,36</a:t>
                          </a:r>
                        </a:p>
                      </a:txBody>
                      <a:tcPr marL="9505" marR="9505" marT="9505" marB="0" anchor="b"/>
                    </a:tc>
                    <a:tc>
                      <a:txBody>
                        <a:bodyPr/>
                        <a:lstStyle/>
                        <a:p>
                          <a:pPr algn="r" fontAlgn="b"/>
                          <a:r>
                            <a:rPr lang="ca-ES"/>
                            <a:t>0,36</a:t>
                          </a:r>
                        </a:p>
                      </a:txBody>
                      <a:tcPr marL="9505" marR="9505" marT="9505" marB="0" anchor="b"/>
                    </a:tc>
                    <a:extLst>
                      <a:ext uri="{0D108BD9-81ED-4DB2-BD59-A6C34878D82A}">
                        <a16:rowId xmlns:a16="http://schemas.microsoft.com/office/drawing/2014/main" val="10006"/>
                      </a:ext>
                    </a:extLst>
                  </a:tr>
                  <a:tr h="304156">
                    <a:tc>
                      <a:txBody>
                        <a:bodyPr/>
                        <a:lstStyle/>
                        <a:p>
                          <a:pPr algn="l" rtl="0" fontAlgn="ctr"/>
                          <a:r>
                            <a:rPr lang="ca-ES"/>
                            <a:t>9</a:t>
                          </a:r>
                        </a:p>
                      </a:txBody>
                      <a:tcPr marL="9505" marR="9505" marT="9505" marB="0" anchor="ctr"/>
                    </a:tc>
                    <a:tc>
                      <a:txBody>
                        <a:bodyPr/>
                        <a:lstStyle/>
                        <a:p>
                          <a:pPr algn="l" rtl="0" fontAlgn="ctr"/>
                          <a:r>
                            <a:rPr lang="ca-ES"/>
                            <a:t>5</a:t>
                          </a:r>
                        </a:p>
                      </a:txBody>
                      <a:tcPr marL="9505" marR="9505" marT="9505" marB="0" anchor="ctr"/>
                    </a:tc>
                    <a:tc>
                      <a:txBody>
                        <a:bodyPr/>
                        <a:lstStyle/>
                        <a:p>
                          <a:pPr algn="r" fontAlgn="b"/>
                          <a:r>
                            <a:rPr lang="ca-ES"/>
                            <a:t>2,6</a:t>
                          </a:r>
                        </a:p>
                      </a:txBody>
                      <a:tcPr marL="9505" marR="9505" marT="9505" marB="0" anchor="b"/>
                    </a:tc>
                    <a:tc>
                      <a:txBody>
                        <a:bodyPr/>
                        <a:lstStyle/>
                        <a:p>
                          <a:pPr algn="r" fontAlgn="b"/>
                          <a:r>
                            <a:rPr lang="ca-ES"/>
                            <a:t>-0,6</a:t>
                          </a:r>
                        </a:p>
                      </a:txBody>
                      <a:tcPr marL="9505" marR="9505" marT="9505" marB="0" anchor="b"/>
                    </a:tc>
                    <a:tc>
                      <a:txBody>
                        <a:bodyPr/>
                        <a:lstStyle/>
                        <a:p>
                          <a:pPr algn="r" fontAlgn="b"/>
                          <a:r>
                            <a:rPr lang="ca-ES"/>
                            <a:t>-1,56</a:t>
                          </a:r>
                        </a:p>
                      </a:txBody>
                      <a:tcPr marL="9505" marR="9505" marT="9505" marB="0" anchor="b"/>
                    </a:tc>
                    <a:tc>
                      <a:txBody>
                        <a:bodyPr/>
                        <a:lstStyle/>
                        <a:p>
                          <a:pPr algn="r" fontAlgn="b"/>
                          <a:r>
                            <a:rPr lang="ca-ES"/>
                            <a:t>6,76</a:t>
                          </a:r>
                        </a:p>
                      </a:txBody>
                      <a:tcPr marL="9505" marR="9505" marT="9505" marB="0" anchor="b"/>
                    </a:tc>
                    <a:extLst>
                      <a:ext uri="{0D108BD9-81ED-4DB2-BD59-A6C34878D82A}">
                        <a16:rowId xmlns:a16="http://schemas.microsoft.com/office/drawing/2014/main" val="10007"/>
                      </a:ext>
                    </a:extLst>
                  </a:tr>
                  <a:tr h="304156">
                    <a:tc>
                      <a:txBody>
                        <a:bodyPr/>
                        <a:lstStyle/>
                        <a:p>
                          <a:pPr algn="l" rtl="0" fontAlgn="ctr"/>
                          <a:r>
                            <a:rPr lang="ca-ES"/>
                            <a:t>6</a:t>
                          </a:r>
                        </a:p>
                      </a:txBody>
                      <a:tcPr marL="9505" marR="9505" marT="9505" marB="0" anchor="ctr"/>
                    </a:tc>
                    <a:tc>
                      <a:txBody>
                        <a:bodyPr/>
                        <a:lstStyle/>
                        <a:p>
                          <a:pPr algn="l" rtl="0" fontAlgn="ctr"/>
                          <a:r>
                            <a:rPr lang="ca-ES"/>
                            <a:t>7</a:t>
                          </a:r>
                        </a:p>
                      </a:txBody>
                      <a:tcPr marL="9505" marR="9505" marT="9505" marB="0" anchor="ctr"/>
                    </a:tc>
                    <a:tc>
                      <a:txBody>
                        <a:bodyPr/>
                        <a:lstStyle/>
                        <a:p>
                          <a:pPr algn="r" fontAlgn="b"/>
                          <a:r>
                            <a:rPr lang="ca-ES"/>
                            <a:t>-0,4</a:t>
                          </a:r>
                        </a:p>
                      </a:txBody>
                      <a:tcPr marL="9505" marR="9505" marT="9505" marB="0" anchor="b"/>
                    </a:tc>
                    <a:tc>
                      <a:txBody>
                        <a:bodyPr/>
                        <a:lstStyle/>
                        <a:p>
                          <a:pPr algn="r" fontAlgn="b"/>
                          <a:r>
                            <a:rPr lang="ca-ES"/>
                            <a:t>1,4</a:t>
                          </a:r>
                        </a:p>
                      </a:txBody>
                      <a:tcPr marL="9505" marR="9505" marT="9505" marB="0" anchor="b"/>
                    </a:tc>
                    <a:tc>
                      <a:txBody>
                        <a:bodyPr/>
                        <a:lstStyle/>
                        <a:p>
                          <a:pPr algn="r" fontAlgn="b"/>
                          <a:r>
                            <a:rPr lang="ca-ES"/>
                            <a:t>-0,56</a:t>
                          </a:r>
                        </a:p>
                      </a:txBody>
                      <a:tcPr marL="9505" marR="9505" marT="9505" marB="0" anchor="b"/>
                    </a:tc>
                    <a:tc>
                      <a:txBody>
                        <a:bodyPr/>
                        <a:lstStyle/>
                        <a:p>
                          <a:pPr algn="r" fontAlgn="b"/>
                          <a:r>
                            <a:rPr lang="ca-ES"/>
                            <a:t>0,16</a:t>
                          </a:r>
                        </a:p>
                      </a:txBody>
                      <a:tcPr marL="9505" marR="9505" marT="9505" marB="0" anchor="b"/>
                    </a:tc>
                    <a:extLst>
                      <a:ext uri="{0D108BD9-81ED-4DB2-BD59-A6C34878D82A}">
                        <a16:rowId xmlns:a16="http://schemas.microsoft.com/office/drawing/2014/main" val="10008"/>
                      </a:ext>
                    </a:extLst>
                  </a:tr>
                  <a:tr h="304156">
                    <a:tc>
                      <a:txBody>
                        <a:bodyPr/>
                        <a:lstStyle/>
                        <a:p>
                          <a:pPr algn="l" rtl="0" fontAlgn="ctr"/>
                          <a:r>
                            <a:rPr lang="ca-ES"/>
                            <a:t>1</a:t>
                          </a:r>
                        </a:p>
                      </a:txBody>
                      <a:tcPr marL="9505" marR="9505" marT="9505" marB="0" anchor="ctr"/>
                    </a:tc>
                    <a:tc>
                      <a:txBody>
                        <a:bodyPr/>
                        <a:lstStyle/>
                        <a:p>
                          <a:pPr algn="l" rtl="0" fontAlgn="ctr"/>
                          <a:r>
                            <a:rPr lang="ca-ES"/>
                            <a:t>10</a:t>
                          </a:r>
                        </a:p>
                      </a:txBody>
                      <a:tcPr marL="9505" marR="9505" marT="9505" marB="0" anchor="ctr"/>
                    </a:tc>
                    <a:tc>
                      <a:txBody>
                        <a:bodyPr/>
                        <a:lstStyle/>
                        <a:p>
                          <a:pPr algn="r" fontAlgn="b"/>
                          <a:r>
                            <a:rPr lang="ca-ES"/>
                            <a:t>-5,4</a:t>
                          </a:r>
                        </a:p>
                      </a:txBody>
                      <a:tcPr marL="9505" marR="9505" marT="9505" marB="0" anchor="b"/>
                    </a:tc>
                    <a:tc>
                      <a:txBody>
                        <a:bodyPr/>
                        <a:lstStyle/>
                        <a:p>
                          <a:pPr algn="r" fontAlgn="b"/>
                          <a:r>
                            <a:rPr lang="ca-ES"/>
                            <a:t>4,4</a:t>
                          </a:r>
                        </a:p>
                      </a:txBody>
                      <a:tcPr marL="9505" marR="9505" marT="9505" marB="0" anchor="b"/>
                    </a:tc>
                    <a:tc>
                      <a:txBody>
                        <a:bodyPr/>
                        <a:lstStyle/>
                        <a:p>
                          <a:pPr algn="r" fontAlgn="b"/>
                          <a:r>
                            <a:rPr lang="ca-ES"/>
                            <a:t>-23,76</a:t>
                          </a:r>
                        </a:p>
                      </a:txBody>
                      <a:tcPr marL="9505" marR="9505" marT="9505" marB="0" anchor="b"/>
                    </a:tc>
                    <a:tc>
                      <a:txBody>
                        <a:bodyPr/>
                        <a:lstStyle/>
                        <a:p>
                          <a:pPr algn="r" fontAlgn="b"/>
                          <a:r>
                            <a:rPr lang="ca-ES"/>
                            <a:t>29,16</a:t>
                          </a:r>
                        </a:p>
                      </a:txBody>
                      <a:tcPr marL="9505" marR="9505" marT="9505" marB="0" anchor="b"/>
                    </a:tc>
                    <a:extLst>
                      <a:ext uri="{0D108BD9-81ED-4DB2-BD59-A6C34878D82A}">
                        <a16:rowId xmlns:a16="http://schemas.microsoft.com/office/drawing/2014/main" val="10009"/>
                      </a:ext>
                    </a:extLst>
                  </a:tr>
                  <a:tr h="304156">
                    <a:tc>
                      <a:txBody>
                        <a:bodyPr/>
                        <a:lstStyle/>
                        <a:p>
                          <a:pPr algn="l" rtl="0" fontAlgn="ctr"/>
                          <a:r>
                            <a:rPr lang="ca-ES"/>
                            <a:t>12</a:t>
                          </a:r>
                        </a:p>
                      </a:txBody>
                      <a:tcPr marL="9505" marR="9505" marT="9505" marB="0" anchor="ctr"/>
                    </a:tc>
                    <a:tc>
                      <a:txBody>
                        <a:bodyPr/>
                        <a:lstStyle/>
                        <a:p>
                          <a:pPr algn="l" rtl="0" fontAlgn="ctr"/>
                          <a:r>
                            <a:rPr lang="ca-ES"/>
                            <a:t>3</a:t>
                          </a:r>
                        </a:p>
                      </a:txBody>
                      <a:tcPr marL="9505" marR="9505" marT="9505" marB="0" anchor="ctr"/>
                    </a:tc>
                    <a:tc>
                      <a:txBody>
                        <a:bodyPr/>
                        <a:lstStyle/>
                        <a:p>
                          <a:pPr algn="r" fontAlgn="b"/>
                          <a:r>
                            <a:rPr lang="ca-ES"/>
                            <a:t>5,6</a:t>
                          </a:r>
                        </a:p>
                      </a:txBody>
                      <a:tcPr marL="9505" marR="9505" marT="9505" marB="0" anchor="b"/>
                    </a:tc>
                    <a:tc>
                      <a:txBody>
                        <a:bodyPr/>
                        <a:lstStyle/>
                        <a:p>
                          <a:pPr algn="r" fontAlgn="b"/>
                          <a:r>
                            <a:rPr lang="ca-ES"/>
                            <a:t>-2,6</a:t>
                          </a:r>
                        </a:p>
                      </a:txBody>
                      <a:tcPr marL="9505" marR="9505" marT="9505" marB="0" anchor="b"/>
                    </a:tc>
                    <a:tc>
                      <a:txBody>
                        <a:bodyPr/>
                        <a:lstStyle/>
                        <a:p>
                          <a:pPr algn="r" fontAlgn="b"/>
                          <a:r>
                            <a:rPr lang="ca-ES"/>
                            <a:t>-14,56</a:t>
                          </a:r>
                        </a:p>
                      </a:txBody>
                      <a:tcPr marL="9505" marR="9505" marT="9505" marB="0" anchor="b"/>
                    </a:tc>
                    <a:tc>
                      <a:txBody>
                        <a:bodyPr/>
                        <a:lstStyle/>
                        <a:p>
                          <a:pPr algn="r" fontAlgn="b"/>
                          <a:r>
                            <a:rPr lang="ca-ES"/>
                            <a:t>31,36</a:t>
                          </a:r>
                        </a:p>
                      </a:txBody>
                      <a:tcPr marL="9505" marR="9505" marT="9505" marB="0" anchor="b"/>
                    </a:tc>
                    <a:extLst>
                      <a:ext uri="{0D108BD9-81ED-4DB2-BD59-A6C34878D82A}">
                        <a16:rowId xmlns:a16="http://schemas.microsoft.com/office/drawing/2014/main" val="10010"/>
                      </a:ext>
                    </a:extLst>
                  </a:tr>
                  <a:tr h="190097">
                    <a:tc>
                      <a:txBody>
                        <a:bodyPr/>
                        <a:lstStyle/>
                        <a:p>
                          <a:pPr algn="r" fontAlgn="b"/>
                          <a:r>
                            <a:rPr lang="ca-ES"/>
                            <a:t>64</a:t>
                          </a:r>
                        </a:p>
                      </a:txBody>
                      <a:tcPr marL="9505" marR="9505" marT="9505" marB="0" anchor="b"/>
                    </a:tc>
                    <a:tc>
                      <a:txBody>
                        <a:bodyPr/>
                        <a:lstStyle/>
                        <a:p>
                          <a:pPr algn="r" fontAlgn="b"/>
                          <a:r>
                            <a:rPr lang="ca-ES"/>
                            <a:t>56</a:t>
                          </a:r>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r" fontAlgn="b"/>
                          <a:r>
                            <a:rPr lang="ca-ES" b="1" dirty="0"/>
                            <a:t>-73,4</a:t>
                          </a:r>
                        </a:p>
                      </a:txBody>
                      <a:tcPr marL="9505" marR="9505" marT="9505" marB="0" anchor="b"/>
                    </a:tc>
                    <a:tc>
                      <a:txBody>
                        <a:bodyPr/>
                        <a:lstStyle/>
                        <a:p>
                          <a:pPr algn="r" fontAlgn="b"/>
                          <a:r>
                            <a:rPr lang="ca-ES" b="1" dirty="0"/>
                            <a:t>110,4</a:t>
                          </a:r>
                        </a:p>
                      </a:txBody>
                      <a:tcPr marL="9505" marR="9505" marT="9505" marB="0" anchor="b"/>
                    </a:tc>
                    <a:extLst>
                      <a:ext uri="{0D108BD9-81ED-4DB2-BD59-A6C34878D82A}">
                        <a16:rowId xmlns:a16="http://schemas.microsoft.com/office/drawing/2014/main" val="10011"/>
                      </a:ext>
                    </a:extLst>
                  </a:tr>
                  <a:tr h="190097">
                    <a:tc>
                      <a:txBody>
                        <a:bodyPr/>
                        <a:lstStyle/>
                        <a:p>
                          <a:pPr algn="r" fontAlgn="b"/>
                          <a14:m>
                            <m:oMath xmlns:m="http://schemas.openxmlformats.org/officeDocument/2006/math">
                              <m:acc>
                                <m:accPr>
                                  <m:chr m:val="̅"/>
                                  <m:ctrlPr>
                                    <a:rPr lang="ca-ES" i="1" smtClean="0">
                                      <a:latin typeface="Cambria Math" panose="02040503050406030204" pitchFamily="18" charset="0"/>
                                    </a:rPr>
                                  </m:ctrlPr>
                                </m:accPr>
                                <m:e>
                                  <m:r>
                                    <a:rPr lang="ca-ES" b="1" i="1" smtClean="0">
                                      <a:latin typeface="Cambria Math"/>
                                    </a:rPr>
                                    <m:t>𝒙</m:t>
                                  </m:r>
                                </m:e>
                              </m:acc>
                            </m:oMath>
                          </a14:m>
                          <a:r>
                            <a:rPr lang="ca-ES" dirty="0"/>
                            <a:t>=</a:t>
                          </a:r>
                          <a:r>
                            <a:rPr lang="ca-ES" b="1" dirty="0"/>
                            <a:t>6,4</a:t>
                          </a:r>
                        </a:p>
                      </a:txBody>
                      <a:tcPr marL="9505" marR="9505" marT="9505" marB="0" anchor="b"/>
                    </a:tc>
                    <a:tc>
                      <a:txBody>
                        <a:bodyPr/>
                        <a:lstStyle/>
                        <a:p>
                          <a:pPr algn="r" fontAlgn="b"/>
                          <a14:m>
                            <m:oMath xmlns:m="http://schemas.openxmlformats.org/officeDocument/2006/math">
                              <m:acc>
                                <m:accPr>
                                  <m:chr m:val="̅"/>
                                  <m:ctrlPr>
                                    <a:rPr lang="ca-ES" i="1" smtClean="0">
                                      <a:latin typeface="Cambria Math" panose="02040503050406030204" pitchFamily="18" charset="0"/>
                                    </a:rPr>
                                  </m:ctrlPr>
                                </m:accPr>
                                <m:e>
                                  <m:r>
                                    <a:rPr lang="ca-ES" b="1" i="1" smtClean="0">
                                      <a:latin typeface="Cambria Math"/>
                                    </a:rPr>
                                    <m:t>𝒚</m:t>
                                  </m:r>
                                </m:e>
                              </m:acc>
                            </m:oMath>
                          </a14:m>
                          <a:r>
                            <a:rPr lang="ca-ES" dirty="0"/>
                            <a:t>=</a:t>
                          </a:r>
                          <a:r>
                            <a:rPr lang="ca-ES" b="1" dirty="0"/>
                            <a:t>5,6</a:t>
                          </a:r>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r" fontAlgn="b"/>
                          <a:endParaRPr lang="ca-ES" dirty="0"/>
                        </a:p>
                      </a:txBody>
                      <a:tcPr marL="9505" marR="9505" marT="9505" marB="0" anchor="b"/>
                    </a:tc>
                    <a:tc>
                      <a:txBody>
                        <a:bodyPr/>
                        <a:lstStyle/>
                        <a:p>
                          <a:pPr algn="r" fontAlgn="b"/>
                          <a:endParaRPr lang="ca-ES" dirty="0"/>
                        </a:p>
                      </a:txBody>
                      <a:tcPr marL="9505" marR="9505" marT="9505" marB="0" anchor="b"/>
                    </a:tc>
                    <a:extLst>
                      <a:ext uri="{0D108BD9-81ED-4DB2-BD59-A6C34878D82A}">
                        <a16:rowId xmlns:a16="http://schemas.microsoft.com/office/drawing/2014/main" val="10012"/>
                      </a:ext>
                    </a:extLst>
                  </a:tr>
                  <a:tr h="190097">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extLst>
                      <a:ext uri="{0D108BD9-81ED-4DB2-BD59-A6C34878D82A}">
                        <a16:rowId xmlns:a16="http://schemas.microsoft.com/office/drawing/2014/main" val="10013"/>
                      </a:ext>
                    </a:extLst>
                  </a:tr>
                  <a:tr h="190097">
                    <a:tc>
                      <a:txBody>
                        <a:bodyPr/>
                        <a:lstStyle/>
                        <a:p>
                          <a:pPr algn="l" fontAlgn="b"/>
                          <a:endParaRPr lang="ca-ES"/>
                        </a:p>
                      </a:txBody>
                      <a:tcPr marL="9505" marR="9505" marT="9505" marB="0" anchor="b"/>
                    </a:tc>
                    <a:tc>
                      <a:txBody>
                        <a:bodyPr/>
                        <a:lstStyle/>
                        <a:p>
                          <a:pPr algn="l" fontAlgn="b"/>
                          <a:endParaRPr lang="ca-ES" dirty="0"/>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extLst>
                      <a:ext uri="{0D108BD9-81ED-4DB2-BD59-A6C34878D82A}">
                        <a16:rowId xmlns:a16="http://schemas.microsoft.com/office/drawing/2014/main" val="10014"/>
                      </a:ext>
                    </a:extLst>
                  </a:tr>
                  <a:tr h="190097">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r>
                            <a:rPr lang="ca-ES"/>
                            <a:t>b1=</a:t>
                          </a:r>
                        </a:p>
                      </a:txBody>
                      <a:tcPr marL="9505" marR="9505" marT="9505" marB="0" anchor="b"/>
                    </a:tc>
                    <a:tc>
                      <a:txBody>
                        <a:bodyPr/>
                        <a:lstStyle/>
                        <a:p>
                          <a:pPr algn="r" fontAlgn="b"/>
                          <a:r>
                            <a:rPr lang="ca-ES" b="1" dirty="0"/>
                            <a:t>-0,66486</a:t>
                          </a:r>
                        </a:p>
                      </a:txBody>
                      <a:tcPr marL="9505" marR="9505" marT="9505" marB="0" anchor="b"/>
                    </a:tc>
                    <a:extLst>
                      <a:ext uri="{0D108BD9-81ED-4DB2-BD59-A6C34878D82A}">
                        <a16:rowId xmlns:a16="http://schemas.microsoft.com/office/drawing/2014/main" val="10015"/>
                      </a:ext>
                    </a:extLst>
                  </a:tr>
                  <a:tr h="190097">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r>
                            <a:rPr lang="ca-ES"/>
                            <a:t>b0=</a:t>
                          </a:r>
                        </a:p>
                      </a:txBody>
                      <a:tcPr marL="9505" marR="9505" marT="9505" marB="0" anchor="b"/>
                    </a:tc>
                    <a:tc>
                      <a:txBody>
                        <a:bodyPr/>
                        <a:lstStyle/>
                        <a:p>
                          <a:pPr algn="r" fontAlgn="b"/>
                          <a:r>
                            <a:rPr lang="ca-ES" b="1" dirty="0"/>
                            <a:t>9,855072</a:t>
                          </a:r>
                        </a:p>
                      </a:txBody>
                      <a:tcPr marL="9505" marR="9505" marT="9505" marB="0" anchor="b"/>
                    </a:tc>
                    <a:extLst>
                      <a:ext uri="{0D108BD9-81ED-4DB2-BD59-A6C34878D82A}">
                        <a16:rowId xmlns:a16="http://schemas.microsoft.com/office/drawing/2014/main" val="10016"/>
                      </a:ext>
                    </a:extLst>
                  </a:tr>
                </a:tbl>
              </a:graphicData>
            </a:graphic>
          </p:graphicFrame>
        </mc:Choice>
        <mc:Fallback xmlns="">
          <p:graphicFrame>
            <p:nvGraphicFramePr>
              <p:cNvPr id="11" name="Content Placeholder 10"/>
              <p:cNvGraphicFramePr>
                <a:graphicFrameLocks noGrp="1"/>
              </p:cNvGraphicFramePr>
              <p:nvPr>
                <p:ph sz="quarter" idx="1"/>
                <p:extLst>
                  <p:ext uri="{D42A27DB-BD31-4B8C-83A1-F6EECF244321}">
                    <p14:modId xmlns:p14="http://schemas.microsoft.com/office/powerpoint/2010/main" val="1340785476"/>
                  </p:ext>
                </p:extLst>
              </p:nvPr>
            </p:nvGraphicFramePr>
            <p:xfrm>
              <a:off x="685798" y="1600199"/>
              <a:ext cx="7848600" cy="5058170"/>
            </p:xfrm>
            <a:graphic>
              <a:graphicData uri="http://schemas.openxmlformats.org/drawingml/2006/table">
                <a:tbl>
                  <a:tblPr firstRow="1" bandRow="1">
                    <a:tableStyleId>{5C22544A-7EE6-4342-B048-85BDC9FD1C3A}</a:tableStyleId>
                  </a:tblPr>
                  <a:tblGrid>
                    <a:gridCol w="1308100">
                      <a:extLst>
                        <a:ext uri="{9D8B030D-6E8A-4147-A177-3AD203B41FA5}">
                          <a16:colId xmlns:a16="http://schemas.microsoft.com/office/drawing/2014/main" val="20000"/>
                        </a:ext>
                      </a:extLst>
                    </a:gridCol>
                    <a:gridCol w="1308100">
                      <a:extLst>
                        <a:ext uri="{9D8B030D-6E8A-4147-A177-3AD203B41FA5}">
                          <a16:colId xmlns:a16="http://schemas.microsoft.com/office/drawing/2014/main" val="20001"/>
                        </a:ext>
                      </a:extLst>
                    </a:gridCol>
                    <a:gridCol w="1308100">
                      <a:extLst>
                        <a:ext uri="{9D8B030D-6E8A-4147-A177-3AD203B41FA5}">
                          <a16:colId xmlns:a16="http://schemas.microsoft.com/office/drawing/2014/main" val="20002"/>
                        </a:ext>
                      </a:extLst>
                    </a:gridCol>
                    <a:gridCol w="1308100">
                      <a:extLst>
                        <a:ext uri="{9D8B030D-6E8A-4147-A177-3AD203B41FA5}">
                          <a16:colId xmlns:a16="http://schemas.microsoft.com/office/drawing/2014/main" val="20003"/>
                        </a:ext>
                      </a:extLst>
                    </a:gridCol>
                    <a:gridCol w="1308100">
                      <a:extLst>
                        <a:ext uri="{9D8B030D-6E8A-4147-A177-3AD203B41FA5}">
                          <a16:colId xmlns:a16="http://schemas.microsoft.com/office/drawing/2014/main" val="20004"/>
                        </a:ext>
                      </a:extLst>
                    </a:gridCol>
                    <a:gridCol w="1308100">
                      <a:extLst>
                        <a:ext uri="{9D8B030D-6E8A-4147-A177-3AD203B41FA5}">
                          <a16:colId xmlns:a16="http://schemas.microsoft.com/office/drawing/2014/main" val="20005"/>
                        </a:ext>
                      </a:extLst>
                    </a:gridCol>
                  </a:tblGrid>
                  <a:tr h="304156">
                    <a:tc>
                      <a:txBody>
                        <a:bodyPr/>
                        <a:lstStyle/>
                        <a:p>
                          <a:pPr algn="l" rtl="0" fontAlgn="ctr"/>
                          <a:r>
                            <a:rPr lang="ca-ES" dirty="0"/>
                            <a:t>x</a:t>
                          </a:r>
                        </a:p>
                      </a:txBody>
                      <a:tcPr marL="9505" marR="9505" marT="9505" marB="0" anchor="ctr"/>
                    </a:tc>
                    <a:tc>
                      <a:txBody>
                        <a:bodyPr/>
                        <a:lstStyle/>
                        <a:p>
                          <a:pPr algn="l" rtl="0" fontAlgn="ctr"/>
                          <a:r>
                            <a:rPr lang="ca-ES" dirty="0"/>
                            <a:t>y</a:t>
                          </a:r>
                        </a:p>
                      </a:txBody>
                      <a:tcPr marL="9505" marR="9505" marT="9505" marB="0" anchor="ctr"/>
                    </a:tc>
                    <a:tc>
                      <a:txBody>
                        <a:bodyPr/>
                        <a:lstStyle/>
                        <a:p>
                          <a:endParaRPr lang="en-US"/>
                        </a:p>
                      </a:txBody>
                      <a:tcPr marL="9505" marR="9505" marT="9505" marB="0" anchor="b">
                        <a:blipFill>
                          <a:blip r:embed="rId2"/>
                          <a:stretch>
                            <a:fillRect l="-200000" t="-16000" r="-301860" b="-1608000"/>
                          </a:stretch>
                        </a:blipFill>
                      </a:tcPr>
                    </a:tc>
                    <a:tc>
                      <a:txBody>
                        <a:bodyPr/>
                        <a:lstStyle/>
                        <a:p>
                          <a:endParaRPr lang="en-US"/>
                        </a:p>
                      </a:txBody>
                      <a:tcPr marL="9505" marR="9505" marT="9505" marB="0" anchor="b">
                        <a:blipFill>
                          <a:blip r:embed="rId2"/>
                          <a:stretch>
                            <a:fillRect l="-300000" t="-16000" r="-201860" b="-1608000"/>
                          </a:stretch>
                        </a:blipFill>
                      </a:tcPr>
                    </a:tc>
                    <a:tc>
                      <a:txBody>
                        <a:bodyPr/>
                        <a:lstStyle/>
                        <a:p>
                          <a:pPr algn="l" fontAlgn="b"/>
                          <a:r>
                            <a:rPr lang="ca-ES" dirty="0" err="1"/>
                            <a:t>S</a:t>
                          </a:r>
                          <a:r>
                            <a:rPr lang="ca-ES" baseline="-25000" dirty="0" err="1"/>
                            <a:t>xy</a:t>
                          </a:r>
                          <a:endParaRPr lang="ca-ES" baseline="-25000" dirty="0"/>
                        </a:p>
                      </a:txBody>
                      <a:tcPr marL="9505" marR="9505" marT="9505" marB="0" anchor="b"/>
                    </a:tc>
                    <a:tc>
                      <a:txBody>
                        <a:bodyPr/>
                        <a:lstStyle/>
                        <a:p>
                          <a:pPr algn="l" fontAlgn="b"/>
                          <a:r>
                            <a:rPr lang="ca-ES" dirty="0"/>
                            <a:t>S</a:t>
                          </a:r>
                          <a:r>
                            <a:rPr lang="ca-ES" baseline="-25000" dirty="0"/>
                            <a:t>x</a:t>
                          </a:r>
                          <a:r>
                            <a:rPr lang="ca-ES" baseline="30000" dirty="0"/>
                            <a:t>2</a:t>
                          </a:r>
                        </a:p>
                      </a:txBody>
                      <a:tcPr marL="9505" marR="9505" marT="9505" marB="0" anchor="b"/>
                    </a:tc>
                    <a:extLst>
                      <a:ext uri="{0D108BD9-81ED-4DB2-BD59-A6C34878D82A}">
                        <a16:rowId xmlns:a16="http://schemas.microsoft.com/office/drawing/2014/main" val="10000"/>
                      </a:ext>
                    </a:extLst>
                  </a:tr>
                  <a:tr h="313660">
                    <a:tc>
                      <a:txBody>
                        <a:bodyPr/>
                        <a:lstStyle/>
                        <a:p>
                          <a:pPr algn="l" rtl="0" fontAlgn="ctr"/>
                          <a:r>
                            <a:rPr lang="ca-ES"/>
                            <a:t>5</a:t>
                          </a:r>
                        </a:p>
                      </a:txBody>
                      <a:tcPr marL="9505" marR="9505" marT="9505" marB="0" anchor="ctr"/>
                    </a:tc>
                    <a:tc>
                      <a:txBody>
                        <a:bodyPr/>
                        <a:lstStyle/>
                        <a:p>
                          <a:pPr algn="l" rtl="0" fontAlgn="ctr"/>
                          <a:r>
                            <a:rPr lang="ca-ES"/>
                            <a:t>5</a:t>
                          </a:r>
                        </a:p>
                      </a:txBody>
                      <a:tcPr marL="9505" marR="9505" marT="9505" marB="0" anchor="ctr"/>
                    </a:tc>
                    <a:tc>
                      <a:txBody>
                        <a:bodyPr/>
                        <a:lstStyle/>
                        <a:p>
                          <a:pPr algn="r" fontAlgn="b"/>
                          <a:r>
                            <a:rPr lang="ca-ES"/>
                            <a:t>-1,4</a:t>
                          </a:r>
                        </a:p>
                      </a:txBody>
                      <a:tcPr marL="9505" marR="9505" marT="9505" marB="0" anchor="b"/>
                    </a:tc>
                    <a:tc>
                      <a:txBody>
                        <a:bodyPr/>
                        <a:lstStyle/>
                        <a:p>
                          <a:pPr algn="r" fontAlgn="b"/>
                          <a:r>
                            <a:rPr lang="ca-ES"/>
                            <a:t>-0,6</a:t>
                          </a:r>
                        </a:p>
                      </a:txBody>
                      <a:tcPr marL="9505" marR="9505" marT="9505" marB="0" anchor="b"/>
                    </a:tc>
                    <a:tc>
                      <a:txBody>
                        <a:bodyPr/>
                        <a:lstStyle/>
                        <a:p>
                          <a:pPr algn="r" fontAlgn="b"/>
                          <a:r>
                            <a:rPr lang="ca-ES"/>
                            <a:t>0,84</a:t>
                          </a:r>
                        </a:p>
                      </a:txBody>
                      <a:tcPr marL="9505" marR="9505" marT="9505" marB="0" anchor="b"/>
                    </a:tc>
                    <a:tc>
                      <a:txBody>
                        <a:bodyPr/>
                        <a:lstStyle/>
                        <a:p>
                          <a:pPr algn="r" fontAlgn="b"/>
                          <a:r>
                            <a:rPr lang="ca-ES"/>
                            <a:t>1,96</a:t>
                          </a:r>
                        </a:p>
                      </a:txBody>
                      <a:tcPr marL="9505" marR="9505" marT="9505" marB="0" anchor="b"/>
                    </a:tc>
                    <a:extLst>
                      <a:ext uri="{0D108BD9-81ED-4DB2-BD59-A6C34878D82A}">
                        <a16:rowId xmlns:a16="http://schemas.microsoft.com/office/drawing/2014/main" val="10001"/>
                      </a:ext>
                    </a:extLst>
                  </a:tr>
                  <a:tr h="304156">
                    <a:tc>
                      <a:txBody>
                        <a:bodyPr/>
                        <a:lstStyle/>
                        <a:p>
                          <a:pPr algn="l" rtl="0" fontAlgn="ctr"/>
                          <a:r>
                            <a:rPr lang="ca-ES"/>
                            <a:t>10</a:t>
                          </a:r>
                        </a:p>
                      </a:txBody>
                      <a:tcPr marL="9505" marR="9505" marT="9505" marB="0" anchor="ctr"/>
                    </a:tc>
                    <a:tc>
                      <a:txBody>
                        <a:bodyPr/>
                        <a:lstStyle/>
                        <a:p>
                          <a:pPr algn="l" rtl="0" fontAlgn="ctr"/>
                          <a:r>
                            <a:rPr lang="ca-ES"/>
                            <a:t>2</a:t>
                          </a:r>
                        </a:p>
                      </a:txBody>
                      <a:tcPr marL="9505" marR="9505" marT="9505" marB="0" anchor="ctr"/>
                    </a:tc>
                    <a:tc>
                      <a:txBody>
                        <a:bodyPr/>
                        <a:lstStyle/>
                        <a:p>
                          <a:pPr algn="r" fontAlgn="b"/>
                          <a:r>
                            <a:rPr lang="ca-ES"/>
                            <a:t>3,6</a:t>
                          </a:r>
                        </a:p>
                      </a:txBody>
                      <a:tcPr marL="9505" marR="9505" marT="9505" marB="0" anchor="b"/>
                    </a:tc>
                    <a:tc>
                      <a:txBody>
                        <a:bodyPr/>
                        <a:lstStyle/>
                        <a:p>
                          <a:pPr algn="r" fontAlgn="b"/>
                          <a:r>
                            <a:rPr lang="ca-ES"/>
                            <a:t>-3,6</a:t>
                          </a:r>
                        </a:p>
                      </a:txBody>
                      <a:tcPr marL="9505" marR="9505" marT="9505" marB="0" anchor="b"/>
                    </a:tc>
                    <a:tc>
                      <a:txBody>
                        <a:bodyPr/>
                        <a:lstStyle/>
                        <a:p>
                          <a:pPr algn="r" fontAlgn="b"/>
                          <a:r>
                            <a:rPr lang="ca-ES"/>
                            <a:t>-12,96</a:t>
                          </a:r>
                        </a:p>
                      </a:txBody>
                      <a:tcPr marL="9505" marR="9505" marT="9505" marB="0" anchor="b"/>
                    </a:tc>
                    <a:tc>
                      <a:txBody>
                        <a:bodyPr/>
                        <a:lstStyle/>
                        <a:p>
                          <a:pPr algn="r" fontAlgn="b"/>
                          <a:r>
                            <a:rPr lang="ca-ES"/>
                            <a:t>12,96</a:t>
                          </a:r>
                        </a:p>
                      </a:txBody>
                      <a:tcPr marL="9505" marR="9505" marT="9505" marB="0" anchor="b"/>
                    </a:tc>
                    <a:extLst>
                      <a:ext uri="{0D108BD9-81ED-4DB2-BD59-A6C34878D82A}">
                        <a16:rowId xmlns:a16="http://schemas.microsoft.com/office/drawing/2014/main" val="10002"/>
                      </a:ext>
                    </a:extLst>
                  </a:tr>
                  <a:tr h="304156">
                    <a:tc>
                      <a:txBody>
                        <a:bodyPr/>
                        <a:lstStyle/>
                        <a:p>
                          <a:pPr algn="l" rtl="0" fontAlgn="ctr"/>
                          <a:r>
                            <a:rPr lang="ca-ES"/>
                            <a:t>4</a:t>
                          </a:r>
                        </a:p>
                      </a:txBody>
                      <a:tcPr marL="9505" marR="9505" marT="9505" marB="0" anchor="ctr"/>
                    </a:tc>
                    <a:tc>
                      <a:txBody>
                        <a:bodyPr/>
                        <a:lstStyle/>
                        <a:p>
                          <a:pPr algn="l" rtl="0" fontAlgn="ctr"/>
                          <a:r>
                            <a:rPr lang="ca-ES"/>
                            <a:t>8</a:t>
                          </a:r>
                        </a:p>
                      </a:txBody>
                      <a:tcPr marL="9505" marR="9505" marT="9505" marB="0" anchor="ctr"/>
                    </a:tc>
                    <a:tc>
                      <a:txBody>
                        <a:bodyPr/>
                        <a:lstStyle/>
                        <a:p>
                          <a:pPr algn="r" fontAlgn="b"/>
                          <a:r>
                            <a:rPr lang="ca-ES"/>
                            <a:t>-2,4</a:t>
                          </a:r>
                        </a:p>
                      </a:txBody>
                      <a:tcPr marL="9505" marR="9505" marT="9505" marB="0" anchor="b"/>
                    </a:tc>
                    <a:tc>
                      <a:txBody>
                        <a:bodyPr/>
                        <a:lstStyle/>
                        <a:p>
                          <a:pPr algn="r" fontAlgn="b"/>
                          <a:r>
                            <a:rPr lang="ca-ES"/>
                            <a:t>2,4</a:t>
                          </a:r>
                        </a:p>
                      </a:txBody>
                      <a:tcPr marL="9505" marR="9505" marT="9505" marB="0" anchor="b"/>
                    </a:tc>
                    <a:tc>
                      <a:txBody>
                        <a:bodyPr/>
                        <a:lstStyle/>
                        <a:p>
                          <a:pPr algn="r" fontAlgn="b"/>
                          <a:r>
                            <a:rPr lang="ca-ES"/>
                            <a:t>-5,76</a:t>
                          </a:r>
                        </a:p>
                      </a:txBody>
                      <a:tcPr marL="9505" marR="9505" marT="9505" marB="0" anchor="b"/>
                    </a:tc>
                    <a:tc>
                      <a:txBody>
                        <a:bodyPr/>
                        <a:lstStyle/>
                        <a:p>
                          <a:pPr algn="r" fontAlgn="b"/>
                          <a:r>
                            <a:rPr lang="ca-ES"/>
                            <a:t>5,76</a:t>
                          </a:r>
                        </a:p>
                      </a:txBody>
                      <a:tcPr marL="9505" marR="9505" marT="9505" marB="0" anchor="b"/>
                    </a:tc>
                    <a:extLst>
                      <a:ext uri="{0D108BD9-81ED-4DB2-BD59-A6C34878D82A}">
                        <a16:rowId xmlns:a16="http://schemas.microsoft.com/office/drawing/2014/main" val="10003"/>
                      </a:ext>
                    </a:extLst>
                  </a:tr>
                  <a:tr h="304156">
                    <a:tc>
                      <a:txBody>
                        <a:bodyPr/>
                        <a:lstStyle/>
                        <a:p>
                          <a:pPr algn="l" rtl="0" fontAlgn="ctr"/>
                          <a:r>
                            <a:rPr lang="ca-ES"/>
                            <a:t>8</a:t>
                          </a:r>
                        </a:p>
                      </a:txBody>
                      <a:tcPr marL="9505" marR="9505" marT="9505" marB="0" anchor="ctr"/>
                    </a:tc>
                    <a:tc>
                      <a:txBody>
                        <a:bodyPr/>
                        <a:lstStyle/>
                        <a:p>
                          <a:pPr algn="l" rtl="0" fontAlgn="ctr"/>
                          <a:r>
                            <a:rPr lang="ca-ES"/>
                            <a:t>3</a:t>
                          </a:r>
                        </a:p>
                      </a:txBody>
                      <a:tcPr marL="9505" marR="9505" marT="9505" marB="0" anchor="ctr"/>
                    </a:tc>
                    <a:tc>
                      <a:txBody>
                        <a:bodyPr/>
                        <a:lstStyle/>
                        <a:p>
                          <a:pPr algn="r" fontAlgn="b"/>
                          <a:r>
                            <a:rPr lang="ca-ES"/>
                            <a:t>1,6</a:t>
                          </a:r>
                        </a:p>
                      </a:txBody>
                      <a:tcPr marL="9505" marR="9505" marT="9505" marB="0" anchor="b"/>
                    </a:tc>
                    <a:tc>
                      <a:txBody>
                        <a:bodyPr/>
                        <a:lstStyle/>
                        <a:p>
                          <a:pPr algn="r" fontAlgn="b"/>
                          <a:r>
                            <a:rPr lang="ca-ES"/>
                            <a:t>-2,6</a:t>
                          </a:r>
                        </a:p>
                      </a:txBody>
                      <a:tcPr marL="9505" marR="9505" marT="9505" marB="0" anchor="b"/>
                    </a:tc>
                    <a:tc>
                      <a:txBody>
                        <a:bodyPr/>
                        <a:lstStyle/>
                        <a:p>
                          <a:pPr algn="r" fontAlgn="b"/>
                          <a:r>
                            <a:rPr lang="ca-ES"/>
                            <a:t>-4,16</a:t>
                          </a:r>
                        </a:p>
                      </a:txBody>
                      <a:tcPr marL="9505" marR="9505" marT="9505" marB="0" anchor="b"/>
                    </a:tc>
                    <a:tc>
                      <a:txBody>
                        <a:bodyPr/>
                        <a:lstStyle/>
                        <a:p>
                          <a:pPr algn="r" fontAlgn="b"/>
                          <a:r>
                            <a:rPr lang="ca-ES"/>
                            <a:t>2,56</a:t>
                          </a:r>
                        </a:p>
                      </a:txBody>
                      <a:tcPr marL="9505" marR="9505" marT="9505" marB="0" anchor="b"/>
                    </a:tc>
                    <a:extLst>
                      <a:ext uri="{0D108BD9-81ED-4DB2-BD59-A6C34878D82A}">
                        <a16:rowId xmlns:a16="http://schemas.microsoft.com/office/drawing/2014/main" val="10004"/>
                      </a:ext>
                    </a:extLst>
                  </a:tr>
                  <a:tr h="304156">
                    <a:tc>
                      <a:txBody>
                        <a:bodyPr/>
                        <a:lstStyle/>
                        <a:p>
                          <a:pPr algn="l" rtl="0" fontAlgn="ctr"/>
                          <a:r>
                            <a:rPr lang="ca-ES"/>
                            <a:t>2</a:t>
                          </a:r>
                        </a:p>
                      </a:txBody>
                      <a:tcPr marL="9505" marR="9505" marT="9505" marB="0" anchor="ctr"/>
                    </a:tc>
                    <a:tc>
                      <a:txBody>
                        <a:bodyPr/>
                        <a:lstStyle/>
                        <a:p>
                          <a:pPr algn="l" rtl="0" fontAlgn="ctr"/>
                          <a:r>
                            <a:rPr lang="ca-ES"/>
                            <a:t>8</a:t>
                          </a:r>
                        </a:p>
                      </a:txBody>
                      <a:tcPr marL="9505" marR="9505" marT="9505" marB="0" anchor="ctr"/>
                    </a:tc>
                    <a:tc>
                      <a:txBody>
                        <a:bodyPr/>
                        <a:lstStyle/>
                        <a:p>
                          <a:pPr algn="r" fontAlgn="b"/>
                          <a:r>
                            <a:rPr lang="ca-ES"/>
                            <a:t>-4,4</a:t>
                          </a:r>
                        </a:p>
                      </a:txBody>
                      <a:tcPr marL="9505" marR="9505" marT="9505" marB="0" anchor="b"/>
                    </a:tc>
                    <a:tc>
                      <a:txBody>
                        <a:bodyPr/>
                        <a:lstStyle/>
                        <a:p>
                          <a:pPr algn="r" fontAlgn="b"/>
                          <a:r>
                            <a:rPr lang="ca-ES"/>
                            <a:t>2,4</a:t>
                          </a:r>
                        </a:p>
                      </a:txBody>
                      <a:tcPr marL="9505" marR="9505" marT="9505" marB="0" anchor="b"/>
                    </a:tc>
                    <a:tc>
                      <a:txBody>
                        <a:bodyPr/>
                        <a:lstStyle/>
                        <a:p>
                          <a:pPr algn="r" fontAlgn="b"/>
                          <a:r>
                            <a:rPr lang="ca-ES"/>
                            <a:t>-10,56</a:t>
                          </a:r>
                        </a:p>
                      </a:txBody>
                      <a:tcPr marL="9505" marR="9505" marT="9505" marB="0" anchor="b"/>
                    </a:tc>
                    <a:tc>
                      <a:txBody>
                        <a:bodyPr/>
                        <a:lstStyle/>
                        <a:p>
                          <a:pPr algn="r" fontAlgn="b"/>
                          <a:r>
                            <a:rPr lang="ca-ES"/>
                            <a:t>19,36</a:t>
                          </a:r>
                        </a:p>
                      </a:txBody>
                      <a:tcPr marL="9505" marR="9505" marT="9505" marB="0" anchor="b"/>
                    </a:tc>
                    <a:extLst>
                      <a:ext uri="{0D108BD9-81ED-4DB2-BD59-A6C34878D82A}">
                        <a16:rowId xmlns:a16="http://schemas.microsoft.com/office/drawing/2014/main" val="10005"/>
                      </a:ext>
                    </a:extLst>
                  </a:tr>
                  <a:tr h="304156">
                    <a:tc>
                      <a:txBody>
                        <a:bodyPr/>
                        <a:lstStyle/>
                        <a:p>
                          <a:pPr algn="l" rtl="0" fontAlgn="ctr"/>
                          <a:r>
                            <a:rPr lang="ca-ES"/>
                            <a:t>7</a:t>
                          </a:r>
                        </a:p>
                      </a:txBody>
                      <a:tcPr marL="9505" marR="9505" marT="9505" marB="0" anchor="ctr"/>
                    </a:tc>
                    <a:tc>
                      <a:txBody>
                        <a:bodyPr/>
                        <a:lstStyle/>
                        <a:p>
                          <a:pPr algn="l" rtl="0" fontAlgn="ctr"/>
                          <a:r>
                            <a:rPr lang="ca-ES"/>
                            <a:t>5</a:t>
                          </a:r>
                        </a:p>
                      </a:txBody>
                      <a:tcPr marL="9505" marR="9505" marT="9505" marB="0" anchor="ctr"/>
                    </a:tc>
                    <a:tc>
                      <a:txBody>
                        <a:bodyPr/>
                        <a:lstStyle/>
                        <a:p>
                          <a:pPr algn="r" fontAlgn="b"/>
                          <a:r>
                            <a:rPr lang="ca-ES"/>
                            <a:t>0,6</a:t>
                          </a:r>
                        </a:p>
                      </a:txBody>
                      <a:tcPr marL="9505" marR="9505" marT="9505" marB="0" anchor="b"/>
                    </a:tc>
                    <a:tc>
                      <a:txBody>
                        <a:bodyPr/>
                        <a:lstStyle/>
                        <a:p>
                          <a:pPr algn="r" fontAlgn="b"/>
                          <a:r>
                            <a:rPr lang="ca-ES"/>
                            <a:t>-0,6</a:t>
                          </a:r>
                        </a:p>
                      </a:txBody>
                      <a:tcPr marL="9505" marR="9505" marT="9505" marB="0" anchor="b"/>
                    </a:tc>
                    <a:tc>
                      <a:txBody>
                        <a:bodyPr/>
                        <a:lstStyle/>
                        <a:p>
                          <a:pPr algn="r" fontAlgn="b"/>
                          <a:r>
                            <a:rPr lang="ca-ES"/>
                            <a:t>-0,36</a:t>
                          </a:r>
                        </a:p>
                      </a:txBody>
                      <a:tcPr marL="9505" marR="9505" marT="9505" marB="0" anchor="b"/>
                    </a:tc>
                    <a:tc>
                      <a:txBody>
                        <a:bodyPr/>
                        <a:lstStyle/>
                        <a:p>
                          <a:pPr algn="r" fontAlgn="b"/>
                          <a:r>
                            <a:rPr lang="ca-ES"/>
                            <a:t>0,36</a:t>
                          </a:r>
                        </a:p>
                      </a:txBody>
                      <a:tcPr marL="9505" marR="9505" marT="9505" marB="0" anchor="b"/>
                    </a:tc>
                    <a:extLst>
                      <a:ext uri="{0D108BD9-81ED-4DB2-BD59-A6C34878D82A}">
                        <a16:rowId xmlns:a16="http://schemas.microsoft.com/office/drawing/2014/main" val="10006"/>
                      </a:ext>
                    </a:extLst>
                  </a:tr>
                  <a:tr h="304156">
                    <a:tc>
                      <a:txBody>
                        <a:bodyPr/>
                        <a:lstStyle/>
                        <a:p>
                          <a:pPr algn="l" rtl="0" fontAlgn="ctr"/>
                          <a:r>
                            <a:rPr lang="ca-ES"/>
                            <a:t>9</a:t>
                          </a:r>
                        </a:p>
                      </a:txBody>
                      <a:tcPr marL="9505" marR="9505" marT="9505" marB="0" anchor="ctr"/>
                    </a:tc>
                    <a:tc>
                      <a:txBody>
                        <a:bodyPr/>
                        <a:lstStyle/>
                        <a:p>
                          <a:pPr algn="l" rtl="0" fontAlgn="ctr"/>
                          <a:r>
                            <a:rPr lang="ca-ES"/>
                            <a:t>5</a:t>
                          </a:r>
                        </a:p>
                      </a:txBody>
                      <a:tcPr marL="9505" marR="9505" marT="9505" marB="0" anchor="ctr"/>
                    </a:tc>
                    <a:tc>
                      <a:txBody>
                        <a:bodyPr/>
                        <a:lstStyle/>
                        <a:p>
                          <a:pPr algn="r" fontAlgn="b"/>
                          <a:r>
                            <a:rPr lang="ca-ES"/>
                            <a:t>2,6</a:t>
                          </a:r>
                        </a:p>
                      </a:txBody>
                      <a:tcPr marL="9505" marR="9505" marT="9505" marB="0" anchor="b"/>
                    </a:tc>
                    <a:tc>
                      <a:txBody>
                        <a:bodyPr/>
                        <a:lstStyle/>
                        <a:p>
                          <a:pPr algn="r" fontAlgn="b"/>
                          <a:r>
                            <a:rPr lang="ca-ES"/>
                            <a:t>-0,6</a:t>
                          </a:r>
                        </a:p>
                      </a:txBody>
                      <a:tcPr marL="9505" marR="9505" marT="9505" marB="0" anchor="b"/>
                    </a:tc>
                    <a:tc>
                      <a:txBody>
                        <a:bodyPr/>
                        <a:lstStyle/>
                        <a:p>
                          <a:pPr algn="r" fontAlgn="b"/>
                          <a:r>
                            <a:rPr lang="ca-ES"/>
                            <a:t>-1,56</a:t>
                          </a:r>
                        </a:p>
                      </a:txBody>
                      <a:tcPr marL="9505" marR="9505" marT="9505" marB="0" anchor="b"/>
                    </a:tc>
                    <a:tc>
                      <a:txBody>
                        <a:bodyPr/>
                        <a:lstStyle/>
                        <a:p>
                          <a:pPr algn="r" fontAlgn="b"/>
                          <a:r>
                            <a:rPr lang="ca-ES"/>
                            <a:t>6,76</a:t>
                          </a:r>
                        </a:p>
                      </a:txBody>
                      <a:tcPr marL="9505" marR="9505" marT="9505" marB="0" anchor="b"/>
                    </a:tc>
                    <a:extLst>
                      <a:ext uri="{0D108BD9-81ED-4DB2-BD59-A6C34878D82A}">
                        <a16:rowId xmlns:a16="http://schemas.microsoft.com/office/drawing/2014/main" val="10007"/>
                      </a:ext>
                    </a:extLst>
                  </a:tr>
                  <a:tr h="304156">
                    <a:tc>
                      <a:txBody>
                        <a:bodyPr/>
                        <a:lstStyle/>
                        <a:p>
                          <a:pPr algn="l" rtl="0" fontAlgn="ctr"/>
                          <a:r>
                            <a:rPr lang="ca-ES"/>
                            <a:t>6</a:t>
                          </a:r>
                        </a:p>
                      </a:txBody>
                      <a:tcPr marL="9505" marR="9505" marT="9505" marB="0" anchor="ctr"/>
                    </a:tc>
                    <a:tc>
                      <a:txBody>
                        <a:bodyPr/>
                        <a:lstStyle/>
                        <a:p>
                          <a:pPr algn="l" rtl="0" fontAlgn="ctr"/>
                          <a:r>
                            <a:rPr lang="ca-ES"/>
                            <a:t>7</a:t>
                          </a:r>
                        </a:p>
                      </a:txBody>
                      <a:tcPr marL="9505" marR="9505" marT="9505" marB="0" anchor="ctr"/>
                    </a:tc>
                    <a:tc>
                      <a:txBody>
                        <a:bodyPr/>
                        <a:lstStyle/>
                        <a:p>
                          <a:pPr algn="r" fontAlgn="b"/>
                          <a:r>
                            <a:rPr lang="ca-ES"/>
                            <a:t>-0,4</a:t>
                          </a:r>
                        </a:p>
                      </a:txBody>
                      <a:tcPr marL="9505" marR="9505" marT="9505" marB="0" anchor="b"/>
                    </a:tc>
                    <a:tc>
                      <a:txBody>
                        <a:bodyPr/>
                        <a:lstStyle/>
                        <a:p>
                          <a:pPr algn="r" fontAlgn="b"/>
                          <a:r>
                            <a:rPr lang="ca-ES"/>
                            <a:t>1,4</a:t>
                          </a:r>
                        </a:p>
                      </a:txBody>
                      <a:tcPr marL="9505" marR="9505" marT="9505" marB="0" anchor="b"/>
                    </a:tc>
                    <a:tc>
                      <a:txBody>
                        <a:bodyPr/>
                        <a:lstStyle/>
                        <a:p>
                          <a:pPr algn="r" fontAlgn="b"/>
                          <a:r>
                            <a:rPr lang="ca-ES"/>
                            <a:t>-0,56</a:t>
                          </a:r>
                        </a:p>
                      </a:txBody>
                      <a:tcPr marL="9505" marR="9505" marT="9505" marB="0" anchor="b"/>
                    </a:tc>
                    <a:tc>
                      <a:txBody>
                        <a:bodyPr/>
                        <a:lstStyle/>
                        <a:p>
                          <a:pPr algn="r" fontAlgn="b"/>
                          <a:r>
                            <a:rPr lang="ca-ES"/>
                            <a:t>0,16</a:t>
                          </a:r>
                        </a:p>
                      </a:txBody>
                      <a:tcPr marL="9505" marR="9505" marT="9505" marB="0" anchor="b"/>
                    </a:tc>
                    <a:extLst>
                      <a:ext uri="{0D108BD9-81ED-4DB2-BD59-A6C34878D82A}">
                        <a16:rowId xmlns:a16="http://schemas.microsoft.com/office/drawing/2014/main" val="10008"/>
                      </a:ext>
                    </a:extLst>
                  </a:tr>
                  <a:tr h="304156">
                    <a:tc>
                      <a:txBody>
                        <a:bodyPr/>
                        <a:lstStyle/>
                        <a:p>
                          <a:pPr algn="l" rtl="0" fontAlgn="ctr"/>
                          <a:r>
                            <a:rPr lang="ca-ES"/>
                            <a:t>1</a:t>
                          </a:r>
                        </a:p>
                      </a:txBody>
                      <a:tcPr marL="9505" marR="9505" marT="9505" marB="0" anchor="ctr"/>
                    </a:tc>
                    <a:tc>
                      <a:txBody>
                        <a:bodyPr/>
                        <a:lstStyle/>
                        <a:p>
                          <a:pPr algn="l" rtl="0" fontAlgn="ctr"/>
                          <a:r>
                            <a:rPr lang="ca-ES"/>
                            <a:t>10</a:t>
                          </a:r>
                        </a:p>
                      </a:txBody>
                      <a:tcPr marL="9505" marR="9505" marT="9505" marB="0" anchor="ctr"/>
                    </a:tc>
                    <a:tc>
                      <a:txBody>
                        <a:bodyPr/>
                        <a:lstStyle/>
                        <a:p>
                          <a:pPr algn="r" fontAlgn="b"/>
                          <a:r>
                            <a:rPr lang="ca-ES"/>
                            <a:t>-5,4</a:t>
                          </a:r>
                        </a:p>
                      </a:txBody>
                      <a:tcPr marL="9505" marR="9505" marT="9505" marB="0" anchor="b"/>
                    </a:tc>
                    <a:tc>
                      <a:txBody>
                        <a:bodyPr/>
                        <a:lstStyle/>
                        <a:p>
                          <a:pPr algn="r" fontAlgn="b"/>
                          <a:r>
                            <a:rPr lang="ca-ES"/>
                            <a:t>4,4</a:t>
                          </a:r>
                        </a:p>
                      </a:txBody>
                      <a:tcPr marL="9505" marR="9505" marT="9505" marB="0" anchor="b"/>
                    </a:tc>
                    <a:tc>
                      <a:txBody>
                        <a:bodyPr/>
                        <a:lstStyle/>
                        <a:p>
                          <a:pPr algn="r" fontAlgn="b"/>
                          <a:r>
                            <a:rPr lang="ca-ES"/>
                            <a:t>-23,76</a:t>
                          </a:r>
                        </a:p>
                      </a:txBody>
                      <a:tcPr marL="9505" marR="9505" marT="9505" marB="0" anchor="b"/>
                    </a:tc>
                    <a:tc>
                      <a:txBody>
                        <a:bodyPr/>
                        <a:lstStyle/>
                        <a:p>
                          <a:pPr algn="r" fontAlgn="b"/>
                          <a:r>
                            <a:rPr lang="ca-ES"/>
                            <a:t>29,16</a:t>
                          </a:r>
                        </a:p>
                      </a:txBody>
                      <a:tcPr marL="9505" marR="9505" marT="9505" marB="0" anchor="b"/>
                    </a:tc>
                    <a:extLst>
                      <a:ext uri="{0D108BD9-81ED-4DB2-BD59-A6C34878D82A}">
                        <a16:rowId xmlns:a16="http://schemas.microsoft.com/office/drawing/2014/main" val="10009"/>
                      </a:ext>
                    </a:extLst>
                  </a:tr>
                  <a:tr h="304156">
                    <a:tc>
                      <a:txBody>
                        <a:bodyPr/>
                        <a:lstStyle/>
                        <a:p>
                          <a:pPr algn="l" rtl="0" fontAlgn="ctr"/>
                          <a:r>
                            <a:rPr lang="ca-ES"/>
                            <a:t>12</a:t>
                          </a:r>
                        </a:p>
                      </a:txBody>
                      <a:tcPr marL="9505" marR="9505" marT="9505" marB="0" anchor="ctr"/>
                    </a:tc>
                    <a:tc>
                      <a:txBody>
                        <a:bodyPr/>
                        <a:lstStyle/>
                        <a:p>
                          <a:pPr algn="l" rtl="0" fontAlgn="ctr"/>
                          <a:r>
                            <a:rPr lang="ca-ES"/>
                            <a:t>3</a:t>
                          </a:r>
                        </a:p>
                      </a:txBody>
                      <a:tcPr marL="9505" marR="9505" marT="9505" marB="0" anchor="ctr"/>
                    </a:tc>
                    <a:tc>
                      <a:txBody>
                        <a:bodyPr/>
                        <a:lstStyle/>
                        <a:p>
                          <a:pPr algn="r" fontAlgn="b"/>
                          <a:r>
                            <a:rPr lang="ca-ES"/>
                            <a:t>5,6</a:t>
                          </a:r>
                        </a:p>
                      </a:txBody>
                      <a:tcPr marL="9505" marR="9505" marT="9505" marB="0" anchor="b"/>
                    </a:tc>
                    <a:tc>
                      <a:txBody>
                        <a:bodyPr/>
                        <a:lstStyle/>
                        <a:p>
                          <a:pPr algn="r" fontAlgn="b"/>
                          <a:r>
                            <a:rPr lang="ca-ES"/>
                            <a:t>-2,6</a:t>
                          </a:r>
                        </a:p>
                      </a:txBody>
                      <a:tcPr marL="9505" marR="9505" marT="9505" marB="0" anchor="b"/>
                    </a:tc>
                    <a:tc>
                      <a:txBody>
                        <a:bodyPr/>
                        <a:lstStyle/>
                        <a:p>
                          <a:pPr algn="r" fontAlgn="b"/>
                          <a:r>
                            <a:rPr lang="ca-ES"/>
                            <a:t>-14,56</a:t>
                          </a:r>
                        </a:p>
                      </a:txBody>
                      <a:tcPr marL="9505" marR="9505" marT="9505" marB="0" anchor="b"/>
                    </a:tc>
                    <a:tc>
                      <a:txBody>
                        <a:bodyPr/>
                        <a:lstStyle/>
                        <a:p>
                          <a:pPr algn="r" fontAlgn="b"/>
                          <a:r>
                            <a:rPr lang="ca-ES"/>
                            <a:t>31,36</a:t>
                          </a:r>
                        </a:p>
                      </a:txBody>
                      <a:tcPr marL="9505" marR="9505" marT="9505" marB="0" anchor="b"/>
                    </a:tc>
                    <a:extLst>
                      <a:ext uri="{0D108BD9-81ED-4DB2-BD59-A6C34878D82A}">
                        <a16:rowId xmlns:a16="http://schemas.microsoft.com/office/drawing/2014/main" val="10010"/>
                      </a:ext>
                    </a:extLst>
                  </a:tr>
                  <a:tr h="283825">
                    <a:tc>
                      <a:txBody>
                        <a:bodyPr/>
                        <a:lstStyle/>
                        <a:p>
                          <a:pPr algn="r" fontAlgn="b"/>
                          <a:r>
                            <a:rPr lang="ca-ES"/>
                            <a:t>64</a:t>
                          </a:r>
                        </a:p>
                      </a:txBody>
                      <a:tcPr marL="9505" marR="9505" marT="9505" marB="0" anchor="b"/>
                    </a:tc>
                    <a:tc>
                      <a:txBody>
                        <a:bodyPr/>
                        <a:lstStyle/>
                        <a:p>
                          <a:pPr algn="r" fontAlgn="b"/>
                          <a:r>
                            <a:rPr lang="ca-ES"/>
                            <a:t>56</a:t>
                          </a:r>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r" fontAlgn="b"/>
                          <a:r>
                            <a:rPr lang="ca-ES" b="1" dirty="0"/>
                            <a:t>-73,4</a:t>
                          </a:r>
                        </a:p>
                      </a:txBody>
                      <a:tcPr marL="9505" marR="9505" marT="9505" marB="0" anchor="b"/>
                    </a:tc>
                    <a:tc>
                      <a:txBody>
                        <a:bodyPr/>
                        <a:lstStyle/>
                        <a:p>
                          <a:pPr algn="r" fontAlgn="b"/>
                          <a:r>
                            <a:rPr lang="ca-ES" b="1" dirty="0"/>
                            <a:t>110,4</a:t>
                          </a:r>
                        </a:p>
                      </a:txBody>
                      <a:tcPr marL="9505" marR="9505" marT="9505" marB="0" anchor="b"/>
                    </a:tc>
                    <a:extLst>
                      <a:ext uri="{0D108BD9-81ED-4DB2-BD59-A6C34878D82A}">
                        <a16:rowId xmlns:a16="http://schemas.microsoft.com/office/drawing/2014/main" val="10011"/>
                      </a:ext>
                    </a:extLst>
                  </a:tr>
                  <a:tr h="283825">
                    <a:tc>
                      <a:txBody>
                        <a:bodyPr/>
                        <a:lstStyle/>
                        <a:p>
                          <a:endParaRPr lang="en-US"/>
                        </a:p>
                      </a:txBody>
                      <a:tcPr marL="9505" marR="9505" marT="9505" marB="0" anchor="b">
                        <a:blipFill>
                          <a:blip r:embed="rId2"/>
                          <a:stretch>
                            <a:fillRect l="-465" t="-1317391" r="-501395" b="-456522"/>
                          </a:stretch>
                        </a:blipFill>
                      </a:tcPr>
                    </a:tc>
                    <a:tc>
                      <a:txBody>
                        <a:bodyPr/>
                        <a:lstStyle/>
                        <a:p>
                          <a:endParaRPr lang="en-US"/>
                        </a:p>
                      </a:txBody>
                      <a:tcPr marL="9505" marR="9505" marT="9505" marB="0" anchor="b">
                        <a:blipFill>
                          <a:blip r:embed="rId2"/>
                          <a:stretch>
                            <a:fillRect l="-100935" t="-1317391" r="-403738" b="-456522"/>
                          </a:stretch>
                        </a:blipFill>
                      </a:tcPr>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r" fontAlgn="b"/>
                          <a:endParaRPr lang="ca-ES" dirty="0"/>
                        </a:p>
                      </a:txBody>
                      <a:tcPr marL="9505" marR="9505" marT="9505" marB="0" anchor="b"/>
                    </a:tc>
                    <a:tc>
                      <a:txBody>
                        <a:bodyPr/>
                        <a:lstStyle/>
                        <a:p>
                          <a:pPr algn="r" fontAlgn="b"/>
                          <a:endParaRPr lang="ca-ES" dirty="0"/>
                        </a:p>
                      </a:txBody>
                      <a:tcPr marL="9505" marR="9505" marT="9505" marB="0" anchor="b"/>
                    </a:tc>
                    <a:extLst>
                      <a:ext uri="{0D108BD9-81ED-4DB2-BD59-A6C34878D82A}">
                        <a16:rowId xmlns:a16="http://schemas.microsoft.com/office/drawing/2014/main" val="10012"/>
                      </a:ext>
                    </a:extLst>
                  </a:tr>
                  <a:tr h="283825">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extLst>
                      <a:ext uri="{0D108BD9-81ED-4DB2-BD59-A6C34878D82A}">
                        <a16:rowId xmlns:a16="http://schemas.microsoft.com/office/drawing/2014/main" val="10013"/>
                      </a:ext>
                    </a:extLst>
                  </a:tr>
                  <a:tr h="283825">
                    <a:tc>
                      <a:txBody>
                        <a:bodyPr/>
                        <a:lstStyle/>
                        <a:p>
                          <a:pPr algn="l" fontAlgn="b"/>
                          <a:endParaRPr lang="ca-ES"/>
                        </a:p>
                      </a:txBody>
                      <a:tcPr marL="9505" marR="9505" marT="9505" marB="0" anchor="b"/>
                    </a:tc>
                    <a:tc>
                      <a:txBody>
                        <a:bodyPr/>
                        <a:lstStyle/>
                        <a:p>
                          <a:pPr algn="l" fontAlgn="b"/>
                          <a:endParaRPr lang="ca-ES" dirty="0"/>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extLst>
                      <a:ext uri="{0D108BD9-81ED-4DB2-BD59-A6C34878D82A}">
                        <a16:rowId xmlns:a16="http://schemas.microsoft.com/office/drawing/2014/main" val="10014"/>
                      </a:ext>
                    </a:extLst>
                  </a:tr>
                  <a:tr h="283825">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r>
                            <a:rPr lang="ca-ES"/>
                            <a:t>b1=</a:t>
                          </a:r>
                        </a:p>
                      </a:txBody>
                      <a:tcPr marL="9505" marR="9505" marT="9505" marB="0" anchor="b"/>
                    </a:tc>
                    <a:tc>
                      <a:txBody>
                        <a:bodyPr/>
                        <a:lstStyle/>
                        <a:p>
                          <a:pPr algn="r" fontAlgn="b"/>
                          <a:r>
                            <a:rPr lang="ca-ES" b="1" dirty="0"/>
                            <a:t>-0,66486</a:t>
                          </a:r>
                        </a:p>
                      </a:txBody>
                      <a:tcPr marL="9505" marR="9505" marT="9505" marB="0" anchor="b"/>
                    </a:tc>
                    <a:extLst>
                      <a:ext uri="{0D108BD9-81ED-4DB2-BD59-A6C34878D82A}">
                        <a16:rowId xmlns:a16="http://schemas.microsoft.com/office/drawing/2014/main" val="10015"/>
                      </a:ext>
                    </a:extLst>
                  </a:tr>
                  <a:tr h="283825">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endParaRPr lang="ca-ES"/>
                        </a:p>
                      </a:txBody>
                      <a:tcPr marL="9505" marR="9505" marT="9505" marB="0" anchor="b"/>
                    </a:tc>
                    <a:tc>
                      <a:txBody>
                        <a:bodyPr/>
                        <a:lstStyle/>
                        <a:p>
                          <a:pPr algn="l" fontAlgn="b"/>
                          <a:r>
                            <a:rPr lang="ca-ES"/>
                            <a:t>b0=</a:t>
                          </a:r>
                        </a:p>
                      </a:txBody>
                      <a:tcPr marL="9505" marR="9505" marT="9505" marB="0" anchor="b"/>
                    </a:tc>
                    <a:tc>
                      <a:txBody>
                        <a:bodyPr/>
                        <a:lstStyle/>
                        <a:p>
                          <a:pPr algn="r" fontAlgn="b"/>
                          <a:r>
                            <a:rPr lang="ca-ES" b="1" dirty="0"/>
                            <a:t>9,855072</a:t>
                          </a:r>
                        </a:p>
                      </a:txBody>
                      <a:tcPr marL="9505" marR="9505" marT="9505" marB="0" anchor="b"/>
                    </a:tc>
                    <a:extLst>
                      <a:ext uri="{0D108BD9-81ED-4DB2-BD59-A6C34878D82A}">
                        <a16:rowId xmlns:a16="http://schemas.microsoft.com/office/drawing/2014/main" val="10016"/>
                      </a:ext>
                    </a:extLst>
                  </a:tr>
                </a:tbl>
              </a:graphicData>
            </a:graphic>
          </p:graphicFrame>
        </mc:Fallback>
      </mc:AlternateContent>
    </p:spTree>
    <p:extLst>
      <p:ext uri="{BB962C8B-B14F-4D97-AF65-F5344CB8AC3E}">
        <p14:creationId xmlns:p14="http://schemas.microsoft.com/office/powerpoint/2010/main" val="31746548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Calculate the parameters</a:t>
            </a:r>
          </a:p>
        </p:txBody>
      </p:sp>
      <p:sp>
        <p:nvSpPr>
          <p:cNvPr id="4" name="Content Placeholder 3"/>
          <p:cNvSpPr>
            <a:spLocks noGrp="1"/>
          </p:cNvSpPr>
          <p:nvPr>
            <p:ph sz="quarter" idx="1"/>
          </p:nvPr>
        </p:nvSpPr>
        <p:spPr/>
        <p:txBody>
          <a:bodyPr/>
          <a:lstStyle/>
          <a:p>
            <a:r>
              <a:rPr lang="en-US" dirty="0" err="1"/>
              <a:t>S</a:t>
            </a:r>
            <a:r>
              <a:rPr lang="en-US" baseline="-25000" dirty="0" err="1"/>
              <a:t>xy</a:t>
            </a:r>
            <a:r>
              <a:rPr lang="en-US" dirty="0"/>
              <a:t>=-73.4/n-1</a:t>
            </a:r>
          </a:p>
          <a:p>
            <a:r>
              <a:rPr lang="en-US" dirty="0"/>
              <a:t>S</a:t>
            </a:r>
            <a:r>
              <a:rPr lang="en-US" baseline="-25000" dirty="0"/>
              <a:t>x</a:t>
            </a:r>
            <a:r>
              <a:rPr lang="en-US" baseline="30000" dirty="0"/>
              <a:t>2</a:t>
            </a:r>
            <a:r>
              <a:rPr lang="en-US" dirty="0"/>
              <a:t>=110.4/n-1</a:t>
            </a:r>
          </a:p>
          <a:p>
            <a:r>
              <a:rPr lang="en-US" dirty="0"/>
              <a:t>b</a:t>
            </a:r>
            <a:r>
              <a:rPr lang="en-US" baseline="-25000" dirty="0"/>
              <a:t>1</a:t>
            </a:r>
            <a:r>
              <a:rPr lang="en-US" dirty="0"/>
              <a:t>=-73.4/110.4=-0.665</a:t>
            </a:r>
          </a:p>
          <a:p>
            <a:r>
              <a:rPr lang="en-US" dirty="0"/>
              <a:t>b</a:t>
            </a:r>
            <a:r>
              <a:rPr lang="en-US" baseline="-25000" dirty="0"/>
              <a:t>0</a:t>
            </a:r>
            <a:r>
              <a:rPr lang="en-US" dirty="0"/>
              <a:t>=5.6-(-0.665(6.4))=9.856</a:t>
            </a:r>
          </a:p>
        </p:txBody>
      </p:sp>
    </p:spTree>
    <p:extLst>
      <p:ext uri="{BB962C8B-B14F-4D97-AF65-F5344CB8AC3E}">
        <p14:creationId xmlns:p14="http://schemas.microsoft.com/office/powerpoint/2010/main" val="1615274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prediction interval</a:t>
            </a:r>
          </a:p>
        </p:txBody>
      </p:sp>
      <p:sp>
        <p:nvSpPr>
          <p:cNvPr id="7" name="Content Placeholder 6"/>
          <p:cNvSpPr>
            <a:spLocks noGrp="1"/>
          </p:cNvSpPr>
          <p:nvPr>
            <p:ph sz="quarter" idx="1"/>
          </p:nvPr>
        </p:nvSpPr>
        <p:spPr/>
        <p:txBody>
          <a:bodyPr/>
          <a:lstStyle/>
          <a:p>
            <a:r>
              <a:rPr lang="en-US" dirty="0"/>
              <a:t>Remember</a:t>
            </a:r>
          </a:p>
          <a:p>
            <a:endParaRPr lang="en-US" dirty="0"/>
          </a:p>
          <a:p>
            <a:endParaRPr lang="en-US" dirty="0"/>
          </a:p>
          <a:p>
            <a:endParaRPr lang="en-US" dirty="0"/>
          </a:p>
          <a:p>
            <a:r>
              <a:rPr lang="en-US" dirty="0"/>
              <a:t>Calculate the value for 11.</a:t>
            </a:r>
          </a:p>
          <a:p>
            <a:r>
              <a:rPr lang="en-US" dirty="0"/>
              <a:t>Interpret this value</a:t>
            </a:r>
          </a:p>
          <a:p>
            <a:r>
              <a:rPr lang="en-US" dirty="0"/>
              <a:t>t</a:t>
            </a:r>
            <a:r>
              <a:rPr lang="en-US" baseline="-25000" dirty="0"/>
              <a:t>.025,8</a:t>
            </a:r>
            <a:r>
              <a:rPr lang="en-US" dirty="0"/>
              <a:t> = 2.306</a:t>
            </a:r>
          </a:p>
        </p:txBody>
      </p:sp>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2209800"/>
            <a:ext cx="3721100" cy="10668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3684758"/>
            <a:ext cx="29972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9846" y="4840458"/>
            <a:ext cx="1739900"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9860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prediction interval</a:t>
            </a:r>
          </a:p>
        </p:txBody>
      </p:sp>
      <mc:AlternateContent xmlns:mc="http://schemas.openxmlformats.org/markup-compatibility/2006" xmlns:a14="http://schemas.microsoft.com/office/drawing/2010/main">
        <mc:Choice Requires="a14">
          <p:sp>
            <p:nvSpPr>
              <p:cNvPr id="7" name="Content Placeholder 6"/>
              <p:cNvSpPr>
                <a:spLocks noGrp="1"/>
              </p:cNvSpPr>
              <p:nvPr>
                <p:ph sz="quarter" idx="1"/>
              </p:nvPr>
            </p:nvSpPr>
            <p:spPr/>
            <p:txBody>
              <a:bodyPr>
                <a:normAutofit fontScale="92500" lnSpcReduction="10000"/>
              </a:bodyPr>
              <a:lstStyle/>
              <a:p>
                <a:r>
                  <a:rPr lang="en-US" dirty="0"/>
                  <a:t>Calculate the value for 11.</a:t>
                </a:r>
              </a:p>
              <a:p>
                <a:r>
                  <a:rPr lang="en-US" dirty="0"/>
                  <a:t>First we calculate the predicted value</a:t>
                </a:r>
              </a:p>
              <a:p>
                <a:pPr lvl="1"/>
                <a:r>
                  <a:rPr lang="en-US" dirty="0"/>
                  <a:t>y=9.856-0.665(11)=2.541</a:t>
                </a:r>
              </a:p>
              <a:p>
                <a:r>
                  <a:rPr lang="en-US" dirty="0"/>
                  <a:t>Second calculate the value for a t</a:t>
                </a:r>
                <a:r>
                  <a:rPr lang="en-US" baseline="-25000" dirty="0"/>
                  <a:t>.025,8</a:t>
                </a:r>
                <a:r>
                  <a:rPr lang="en-US" dirty="0"/>
                  <a:t> = 2.306</a:t>
                </a:r>
              </a:p>
              <a:p>
                <a:r>
                  <a:rPr lang="en-US" dirty="0"/>
                  <a:t>Third, proceed with the formula</a:t>
                </a:r>
              </a:p>
              <a:p>
                <a14:m>
                  <m:oMath xmlns:m="http://schemas.openxmlformats.org/officeDocument/2006/math">
                    <m:d>
                      <m:dPr>
                        <m:ctrlPr>
                          <a:rPr lang="ca-ES" b="0" i="1" smtClean="0">
                            <a:latin typeface="Cambria Math" panose="02040503050406030204" pitchFamily="18" charset="0"/>
                          </a:rPr>
                        </m:ctrlPr>
                      </m:dPr>
                      <m:e>
                        <m:r>
                          <a:rPr lang="ca-ES" b="0" i="1" smtClean="0">
                            <a:latin typeface="Cambria Math"/>
                          </a:rPr>
                          <m:t>𝑎</m:t>
                        </m:r>
                        <m:r>
                          <a:rPr lang="ca-ES" b="0" i="1" smtClean="0">
                            <a:latin typeface="Cambria Math"/>
                          </a:rPr>
                          <m:t>,</m:t>
                        </m:r>
                        <m:r>
                          <a:rPr lang="ca-ES" b="0" i="1" smtClean="0">
                            <a:latin typeface="Cambria Math"/>
                          </a:rPr>
                          <m:t>𝑏</m:t>
                        </m:r>
                      </m:e>
                    </m:d>
                  </m:oMath>
                </a14:m>
                <a:r>
                  <a:rPr lang="ca-ES" b="0" i="1" dirty="0">
                    <a:latin typeface="Cambria Math"/>
                  </a:rPr>
                  <a:t>=</a:t>
                </a:r>
              </a:p>
              <a:p>
                <a14:m>
                  <m:oMath xmlns:m="http://schemas.openxmlformats.org/officeDocument/2006/math">
                    <m:r>
                      <a:rPr lang="ca-ES" b="0" i="1" smtClean="0">
                        <a:latin typeface="Cambria Math"/>
                      </a:rPr>
                      <m:t>=2.541</m:t>
                    </m:r>
                    <m:r>
                      <a:rPr lang="ca-ES" b="0" i="1" smtClean="0">
                        <a:latin typeface="Cambria Math"/>
                        <a:ea typeface="Cambria Math"/>
                      </a:rPr>
                      <m:t>±2.306(1.204)</m:t>
                    </m:r>
                    <m:rad>
                      <m:radPr>
                        <m:degHide m:val="on"/>
                        <m:ctrlPr>
                          <a:rPr lang="ca-ES" b="0" i="1" smtClean="0">
                            <a:latin typeface="Cambria Math" panose="02040503050406030204" pitchFamily="18" charset="0"/>
                            <a:ea typeface="Cambria Math"/>
                          </a:rPr>
                        </m:ctrlPr>
                      </m:radPr>
                      <m:deg/>
                      <m:e>
                        <m:r>
                          <a:rPr lang="ca-ES" b="0" i="1" smtClean="0">
                            <a:latin typeface="Cambria Math"/>
                            <a:ea typeface="Cambria Math"/>
                          </a:rPr>
                          <m:t>1+</m:t>
                        </m:r>
                        <m:f>
                          <m:fPr>
                            <m:ctrlPr>
                              <a:rPr lang="ca-ES" b="0" i="1" smtClean="0">
                                <a:latin typeface="Cambria Math" panose="02040503050406030204" pitchFamily="18" charset="0"/>
                                <a:ea typeface="Cambria Math"/>
                              </a:rPr>
                            </m:ctrlPr>
                          </m:fPr>
                          <m:num>
                            <m:r>
                              <a:rPr lang="ca-ES" b="0" i="1" smtClean="0">
                                <a:latin typeface="Cambria Math"/>
                                <a:ea typeface="Cambria Math"/>
                              </a:rPr>
                              <m:t>1</m:t>
                            </m:r>
                          </m:num>
                          <m:den>
                            <m:r>
                              <a:rPr lang="ca-ES" b="0" i="1" smtClean="0">
                                <a:latin typeface="Cambria Math"/>
                                <a:ea typeface="Cambria Math"/>
                              </a:rPr>
                              <m:t>10</m:t>
                            </m:r>
                          </m:den>
                        </m:f>
                        <m:r>
                          <a:rPr lang="ca-ES" b="0" i="1" smtClean="0">
                            <a:latin typeface="Cambria Math"/>
                            <a:ea typeface="Cambria Math"/>
                          </a:rPr>
                          <m:t>+</m:t>
                        </m:r>
                        <m:f>
                          <m:fPr>
                            <m:ctrlPr>
                              <a:rPr lang="ca-ES" b="0" i="1" smtClean="0">
                                <a:latin typeface="Cambria Math" panose="02040503050406030204" pitchFamily="18" charset="0"/>
                                <a:ea typeface="Cambria Math"/>
                              </a:rPr>
                            </m:ctrlPr>
                          </m:fPr>
                          <m:num>
                            <m:sSup>
                              <m:sSupPr>
                                <m:ctrlPr>
                                  <a:rPr lang="ca-ES" b="0" i="1" smtClean="0">
                                    <a:latin typeface="Cambria Math" panose="02040503050406030204" pitchFamily="18" charset="0"/>
                                    <a:ea typeface="Cambria Math"/>
                                  </a:rPr>
                                </m:ctrlPr>
                              </m:sSupPr>
                              <m:e>
                                <m:r>
                                  <a:rPr lang="ca-ES" b="0" i="1" smtClean="0">
                                    <a:latin typeface="Cambria Math"/>
                                    <a:ea typeface="Cambria Math"/>
                                  </a:rPr>
                                  <m:t>(11−6.4)</m:t>
                                </m:r>
                              </m:e>
                              <m:sup>
                                <m:r>
                                  <a:rPr lang="ca-ES" b="0" i="1" smtClean="0">
                                    <a:latin typeface="Cambria Math"/>
                                    <a:ea typeface="Cambria Math"/>
                                  </a:rPr>
                                  <m:t>2</m:t>
                                </m:r>
                              </m:sup>
                            </m:sSup>
                          </m:num>
                          <m:den>
                            <m:r>
                              <a:rPr lang="ca-ES" b="0" i="1" smtClean="0">
                                <a:latin typeface="Cambria Math"/>
                                <a:ea typeface="Cambria Math"/>
                              </a:rPr>
                              <m:t>110.40</m:t>
                            </m:r>
                          </m:den>
                        </m:f>
                      </m:e>
                    </m:rad>
                  </m:oMath>
                </a14:m>
                <a:r>
                  <a:rPr lang="en-US" dirty="0"/>
                  <a:t> </a:t>
                </a:r>
              </a:p>
              <a:p>
                <a:r>
                  <a:rPr lang="en-US" dirty="0"/>
                  <a:t>=2.541</a:t>
                </a:r>
                <a14:m>
                  <m:oMath xmlns:m="http://schemas.openxmlformats.org/officeDocument/2006/math">
                    <m:r>
                      <a:rPr lang="ca-ES" i="1">
                        <a:latin typeface="Cambria Math"/>
                        <a:ea typeface="Cambria Math"/>
                      </a:rPr>
                      <m:t>±</m:t>
                    </m:r>
                  </m:oMath>
                </a14:m>
                <a:r>
                  <a:rPr lang="en-US" dirty="0"/>
                  <a:t> 3.155</a:t>
                </a:r>
              </a:p>
              <a:p>
                <a:r>
                  <a:rPr lang="en-US" dirty="0"/>
                  <a:t>(-0.614,5.696)</a:t>
                </a:r>
              </a:p>
            </p:txBody>
          </p:sp>
        </mc:Choice>
        <mc:Fallback xmlns="">
          <p:sp>
            <p:nvSpPr>
              <p:cNvPr id="7" name="Content Placeholder 6"/>
              <p:cNvSpPr>
                <a:spLocks noGrp="1" noRot="1" noChangeAspect="1" noMove="1" noResize="1" noEditPoints="1" noAdjustHandles="1" noChangeArrowheads="1" noChangeShapeType="1" noTextEdit="1"/>
              </p:cNvSpPr>
              <p:nvPr>
                <p:ph sz="quarter" idx="1"/>
              </p:nvPr>
            </p:nvSpPr>
            <p:spPr>
              <a:blipFill rotWithShape="1">
                <a:blip r:embed="rId2"/>
                <a:stretch>
                  <a:fillRect l="-374" t="-2171" b="-2714"/>
                </a:stretch>
              </a:blipFill>
            </p:spPr>
            <p:txBody>
              <a:bodyPr/>
              <a:lstStyle/>
              <a:p>
                <a:r>
                  <a:rPr lang="en-US">
                    <a:noFill/>
                  </a:rPr>
                  <a:t> </a:t>
                </a:r>
              </a:p>
            </p:txBody>
          </p:sp>
        </mc:Fallback>
      </mc:AlternateContent>
    </p:spTree>
    <p:extLst>
      <p:ext uri="{BB962C8B-B14F-4D97-AF65-F5344CB8AC3E}">
        <p14:creationId xmlns:p14="http://schemas.microsoft.com/office/powerpoint/2010/main" val="12212474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 the interval for the slope</a:t>
            </a:r>
          </a:p>
        </p:txBody>
      </p:sp>
      <mc:AlternateContent xmlns:mc="http://schemas.openxmlformats.org/markup-compatibility/2006" xmlns:a14="http://schemas.microsoft.com/office/drawing/2010/main">
        <mc:Choice Requires="a14">
          <p:sp>
            <p:nvSpPr>
              <p:cNvPr id="4" name="Content Placeholder 3"/>
              <p:cNvSpPr>
                <a:spLocks noGrp="1"/>
              </p:cNvSpPr>
              <p:nvPr>
                <p:ph sz="quarter" idx="1"/>
              </p:nvPr>
            </p:nvSpPr>
            <p:spPr/>
            <p:txBody>
              <a:bodyPr/>
              <a:lstStyle/>
              <a:p>
                <a:r>
                  <a:rPr lang="en-US" dirty="0"/>
                  <a:t>The values are:</a:t>
                </a:r>
              </a:p>
              <a:p>
                <a:r>
                  <a:rPr lang="en-US" dirty="0"/>
                  <a:t>t</a:t>
                </a:r>
                <a:r>
                  <a:rPr lang="en-US" baseline="-25000" dirty="0"/>
                  <a:t>.025,8</a:t>
                </a:r>
                <a:r>
                  <a:rPr lang="en-US" dirty="0"/>
                  <a:t> = 2.306</a:t>
                </a:r>
              </a:p>
              <a:p>
                <a14:m>
                  <m:oMath xmlns:m="http://schemas.openxmlformats.org/officeDocument/2006/math">
                    <m:d>
                      <m:dPr>
                        <m:ctrlPr>
                          <a:rPr lang="ca-ES" b="0" i="1" smtClean="0">
                            <a:latin typeface="Cambria Math" panose="02040503050406030204" pitchFamily="18" charset="0"/>
                          </a:rPr>
                        </m:ctrlPr>
                      </m:dPr>
                      <m:e>
                        <m:r>
                          <a:rPr lang="ca-ES" b="0" i="1" smtClean="0">
                            <a:latin typeface="Cambria Math"/>
                          </a:rPr>
                          <m:t>𝑎</m:t>
                        </m:r>
                        <m:r>
                          <a:rPr lang="ca-ES" b="0" i="1" smtClean="0">
                            <a:latin typeface="Cambria Math"/>
                          </a:rPr>
                          <m:t>,</m:t>
                        </m:r>
                        <m:r>
                          <a:rPr lang="ca-ES" b="0" i="1" smtClean="0">
                            <a:latin typeface="Cambria Math"/>
                          </a:rPr>
                          <m:t>𝑏</m:t>
                        </m:r>
                      </m:e>
                    </m:d>
                    <m:r>
                      <a:rPr lang="ca-ES" b="0" i="1" smtClean="0">
                        <a:latin typeface="Cambria Math"/>
                      </a:rPr>
                      <m:t>=</m:t>
                    </m:r>
                  </m:oMath>
                </a14:m>
                <a:endParaRPr lang="ca-ES" b="0" i="1" dirty="0">
                  <a:latin typeface="Cambria Math"/>
                </a:endParaRPr>
              </a:p>
              <a:p>
                <a14:m>
                  <m:oMath xmlns:m="http://schemas.openxmlformats.org/officeDocument/2006/math">
                    <m:r>
                      <a:rPr lang="ca-ES" b="0" i="1" smtClean="0">
                        <a:latin typeface="Cambria Math"/>
                      </a:rPr>
                      <m:t>−0.665</m:t>
                    </m:r>
                    <m:r>
                      <a:rPr lang="ca-ES" b="0" i="1" smtClean="0">
                        <a:latin typeface="Cambria Math"/>
                        <a:ea typeface="Cambria Math"/>
                      </a:rPr>
                      <m:t>±2.306</m:t>
                    </m:r>
                    <m:f>
                      <m:fPr>
                        <m:ctrlPr>
                          <a:rPr lang="ca-ES" b="0" i="1" smtClean="0">
                            <a:latin typeface="Cambria Math" panose="02040503050406030204" pitchFamily="18" charset="0"/>
                            <a:ea typeface="Cambria Math"/>
                          </a:rPr>
                        </m:ctrlPr>
                      </m:fPr>
                      <m:num>
                        <m:r>
                          <a:rPr lang="ca-ES" b="0" i="1" smtClean="0">
                            <a:latin typeface="Cambria Math"/>
                            <a:ea typeface="Cambria Math"/>
                          </a:rPr>
                          <m:t>1.204</m:t>
                        </m:r>
                      </m:num>
                      <m:den>
                        <m:rad>
                          <m:radPr>
                            <m:degHide m:val="on"/>
                            <m:ctrlPr>
                              <a:rPr lang="ca-ES" b="0" i="1" smtClean="0">
                                <a:latin typeface="Cambria Math" panose="02040503050406030204" pitchFamily="18" charset="0"/>
                                <a:ea typeface="Cambria Math"/>
                              </a:rPr>
                            </m:ctrlPr>
                          </m:radPr>
                          <m:deg/>
                          <m:e>
                            <m:r>
                              <a:rPr lang="ca-ES" b="0" i="1" smtClean="0">
                                <a:latin typeface="Cambria Math"/>
                                <a:ea typeface="Cambria Math"/>
                              </a:rPr>
                              <m:t>110.4</m:t>
                            </m:r>
                          </m:e>
                        </m:rad>
                      </m:den>
                    </m:f>
                    <m:r>
                      <a:rPr lang="ca-ES" b="0" i="1" smtClean="0">
                        <a:latin typeface="Cambria Math"/>
                        <a:ea typeface="Cambria Math"/>
                      </a:rPr>
                      <m:t>=(−0.929, −0.401)</m:t>
                    </m:r>
                  </m:oMath>
                </a14:m>
                <a:endParaRPr lang="ca-ES" b="0" dirty="0">
                  <a:ea typeface="Cambria Math"/>
                </a:endParaRPr>
              </a:p>
              <a:p>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quarter" idx="1"/>
              </p:nvPr>
            </p:nvSpPr>
            <p:spPr>
              <a:blipFill rotWithShape="1">
                <a:blip r:embed="rId2"/>
                <a:stretch>
                  <a:fillRect l="-449" t="-1357"/>
                </a:stretch>
              </a:blipFill>
            </p:spPr>
            <p:txBody>
              <a:bodyPr/>
              <a:lstStyle/>
              <a:p>
                <a:r>
                  <a:rPr lang="en-US">
                    <a:noFill/>
                  </a:rPr>
                  <a:t> </a:t>
                </a:r>
              </a:p>
            </p:txBody>
          </p:sp>
        </mc:Fallback>
      </mc:AlternateContent>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838200" y="4572000"/>
            <a:ext cx="3352800" cy="685800"/>
          </a:xfrm>
          <a:prstGeom prst="rect">
            <a:avLst/>
          </a:prstGeom>
          <a:noFill/>
          <a:ln w="9525">
            <a:solidFill>
              <a:schemeClr val="bg1"/>
            </a:solidFill>
            <a:miter lim="800000"/>
            <a:headEnd/>
            <a:tailEnd/>
          </a:ln>
        </p:spPr>
      </p:pic>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4953000" y="4217352"/>
            <a:ext cx="3048000" cy="1395095"/>
          </a:xfrm>
          <a:prstGeom prst="rect">
            <a:avLst/>
          </a:prstGeom>
          <a:noFill/>
          <a:ln>
            <a:noFill/>
          </a:ln>
        </p:spPr>
      </p:pic>
    </p:spTree>
    <p:extLst>
      <p:ext uri="{BB962C8B-B14F-4D97-AF65-F5344CB8AC3E}">
        <p14:creationId xmlns:p14="http://schemas.microsoft.com/office/powerpoint/2010/main" val="2730140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normAutofit/>
          </a:bodyPr>
          <a:lstStyle/>
          <a:p>
            <a:r>
              <a:rPr lang="en-US" dirty="0"/>
              <a:t>Collect Data</a:t>
            </a:r>
          </a:p>
        </p:txBody>
      </p:sp>
      <p:sp>
        <p:nvSpPr>
          <p:cNvPr id="11267" name="Rectangle 5"/>
          <p:cNvSpPr>
            <a:spLocks noGrp="1" noChangeArrowheads="1"/>
          </p:cNvSpPr>
          <p:nvPr>
            <p:ph sz="quarter" idx="1"/>
          </p:nvPr>
        </p:nvSpPr>
        <p:spPr/>
        <p:txBody>
          <a:bodyPr/>
          <a:lstStyle/>
          <a:p>
            <a:r>
              <a:rPr lang="en-US" dirty="0"/>
              <a:t>Can we predict the result of the second test depending on the first test?</a:t>
            </a:r>
          </a:p>
          <a:p>
            <a:pPr lvl="1"/>
            <a:r>
              <a:rPr lang="en-US" dirty="0"/>
              <a:t>Test 2 Grade = β</a:t>
            </a:r>
            <a:r>
              <a:rPr lang="en-US" baseline="-25000" dirty="0"/>
              <a:t>0</a:t>
            </a:r>
            <a:r>
              <a:rPr lang="en-US" dirty="0"/>
              <a:t> +β</a:t>
            </a:r>
            <a:r>
              <a:rPr lang="en-US" baseline="-25000" dirty="0"/>
              <a:t>1</a:t>
            </a:r>
            <a:r>
              <a:rPr lang="en-US" dirty="0"/>
              <a:t>*(Test 1 Grade)</a:t>
            </a:r>
          </a:p>
          <a:p>
            <a:r>
              <a:rPr lang="en-US" dirty="0"/>
              <a:t>From the data:</a:t>
            </a:r>
          </a:p>
          <a:p>
            <a:pPr lvl="1"/>
            <a:r>
              <a:rPr lang="en-US" dirty="0"/>
              <a:t>	Estimate β</a:t>
            </a:r>
            <a:r>
              <a:rPr lang="en-US" baseline="-25000" dirty="0"/>
              <a:t>0</a:t>
            </a:r>
            <a:r>
              <a:rPr lang="en-US" dirty="0"/>
              <a:t> </a:t>
            </a:r>
          </a:p>
          <a:p>
            <a:pPr lvl="1"/>
            <a:r>
              <a:rPr lang="en-US" dirty="0"/>
              <a:t>	Estimate β</a:t>
            </a:r>
            <a:r>
              <a:rPr lang="en-US" baseline="-25000" dirty="0"/>
              <a:t>1</a:t>
            </a:r>
          </a:p>
          <a:p>
            <a:pPr lvl="1"/>
            <a:r>
              <a:rPr lang="en-US" dirty="0"/>
              <a:t>	Estimate </a:t>
            </a:r>
            <a:r>
              <a:rPr lang="en-US" dirty="0" err="1"/>
              <a:t>σ</a:t>
            </a:r>
            <a:r>
              <a:rPr lang="en-US" baseline="-25000" dirty="0" err="1"/>
              <a:t>ε</a:t>
            </a:r>
            <a:endParaRPr lang="en-US" baseline="-25000" dirty="0"/>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284670900"/>
              </p:ext>
            </p:extLst>
          </p:nvPr>
        </p:nvGraphicFramePr>
        <p:xfrm>
          <a:off x="4191000" y="3848100"/>
          <a:ext cx="3703020" cy="1854200"/>
        </p:xfrm>
        <a:graphic>
          <a:graphicData uri="http://schemas.openxmlformats.org/drawingml/2006/table">
            <a:tbl>
              <a:tblPr firstRow="1" bandRow="1">
                <a:tableStyleId>{5C22544A-7EE6-4342-B048-85BDC9FD1C3A}</a:tableStyleId>
              </a:tblPr>
              <a:tblGrid>
                <a:gridCol w="1053914">
                  <a:extLst>
                    <a:ext uri="{9D8B030D-6E8A-4147-A177-3AD203B41FA5}">
                      <a16:colId xmlns:a16="http://schemas.microsoft.com/office/drawing/2014/main" val="439655979"/>
                    </a:ext>
                  </a:extLst>
                </a:gridCol>
                <a:gridCol w="1013778">
                  <a:extLst>
                    <a:ext uri="{9D8B030D-6E8A-4147-A177-3AD203B41FA5}">
                      <a16:colId xmlns:a16="http://schemas.microsoft.com/office/drawing/2014/main" val="3895587582"/>
                    </a:ext>
                  </a:extLst>
                </a:gridCol>
                <a:gridCol w="1635328">
                  <a:extLst>
                    <a:ext uri="{9D8B030D-6E8A-4147-A177-3AD203B41FA5}">
                      <a16:colId xmlns:a16="http://schemas.microsoft.com/office/drawing/2014/main" val="1244861010"/>
                    </a:ext>
                  </a:extLst>
                </a:gridCol>
              </a:tblGrid>
              <a:tr h="370840">
                <a:tc>
                  <a:txBody>
                    <a:bodyPr/>
                    <a:lstStyle/>
                    <a:p>
                      <a:r>
                        <a:rPr lang="en-US" dirty="0"/>
                        <a:t>Student</a:t>
                      </a:r>
                      <a:endParaRPr lang="ca-ES" dirty="0"/>
                    </a:p>
                  </a:txBody>
                  <a:tcPr/>
                </a:tc>
                <a:tc>
                  <a:txBody>
                    <a:bodyPr/>
                    <a:lstStyle/>
                    <a:p>
                      <a:r>
                        <a:rPr lang="en-US" baseline="0" dirty="0"/>
                        <a:t>1</a:t>
                      </a:r>
                      <a:r>
                        <a:rPr lang="en-US" baseline="30000" dirty="0"/>
                        <a:t>st</a:t>
                      </a:r>
                      <a:r>
                        <a:rPr lang="en-US" baseline="0" dirty="0"/>
                        <a:t> mark</a:t>
                      </a:r>
                      <a:endParaRPr lang="ca-ES" dirty="0"/>
                    </a:p>
                  </a:txBody>
                  <a:tcPr/>
                </a:tc>
                <a:tc>
                  <a:txBody>
                    <a:bodyPr/>
                    <a:lstStyle/>
                    <a:p>
                      <a:r>
                        <a:rPr lang="en-US" dirty="0"/>
                        <a:t>2nd mark</a:t>
                      </a:r>
                      <a:endParaRPr lang="ca-ES" dirty="0"/>
                    </a:p>
                  </a:txBody>
                  <a:tcPr/>
                </a:tc>
                <a:extLst>
                  <a:ext uri="{0D108BD9-81ED-4DB2-BD59-A6C34878D82A}">
                    <a16:rowId xmlns:a16="http://schemas.microsoft.com/office/drawing/2014/main" val="1899355989"/>
                  </a:ext>
                </a:extLst>
              </a:tr>
              <a:tr h="370840">
                <a:tc>
                  <a:txBody>
                    <a:bodyPr/>
                    <a:lstStyle/>
                    <a:p>
                      <a:r>
                        <a:rPr lang="en-US" dirty="0"/>
                        <a:t>1</a:t>
                      </a:r>
                      <a:endParaRPr lang="ca-ES" dirty="0"/>
                    </a:p>
                  </a:txBody>
                  <a:tcPr/>
                </a:tc>
                <a:tc>
                  <a:txBody>
                    <a:bodyPr/>
                    <a:lstStyle/>
                    <a:p>
                      <a:r>
                        <a:rPr lang="en-US" dirty="0"/>
                        <a:t>6</a:t>
                      </a:r>
                      <a:endParaRPr lang="ca-ES" dirty="0"/>
                    </a:p>
                  </a:txBody>
                  <a:tcPr/>
                </a:tc>
                <a:tc>
                  <a:txBody>
                    <a:bodyPr/>
                    <a:lstStyle/>
                    <a:p>
                      <a:r>
                        <a:rPr lang="en-US" dirty="0"/>
                        <a:t>7</a:t>
                      </a:r>
                      <a:endParaRPr lang="ca-ES" dirty="0"/>
                    </a:p>
                  </a:txBody>
                  <a:tcPr/>
                </a:tc>
                <a:extLst>
                  <a:ext uri="{0D108BD9-81ED-4DB2-BD59-A6C34878D82A}">
                    <a16:rowId xmlns:a16="http://schemas.microsoft.com/office/drawing/2014/main" val="1643188158"/>
                  </a:ext>
                </a:extLst>
              </a:tr>
              <a:tr h="370840">
                <a:tc>
                  <a:txBody>
                    <a:bodyPr/>
                    <a:lstStyle/>
                    <a:p>
                      <a:r>
                        <a:rPr lang="en-US" dirty="0"/>
                        <a:t>2</a:t>
                      </a:r>
                      <a:endParaRPr lang="ca-ES" dirty="0"/>
                    </a:p>
                  </a:txBody>
                  <a:tcPr/>
                </a:tc>
                <a:tc>
                  <a:txBody>
                    <a:bodyPr/>
                    <a:lstStyle/>
                    <a:p>
                      <a:r>
                        <a:rPr lang="en-US" dirty="0"/>
                        <a:t>7</a:t>
                      </a:r>
                      <a:endParaRPr lang="ca-ES" dirty="0"/>
                    </a:p>
                  </a:txBody>
                  <a:tcPr/>
                </a:tc>
                <a:tc>
                  <a:txBody>
                    <a:bodyPr/>
                    <a:lstStyle/>
                    <a:p>
                      <a:r>
                        <a:rPr lang="en-US" dirty="0"/>
                        <a:t>5</a:t>
                      </a:r>
                      <a:endParaRPr lang="ca-ES" dirty="0"/>
                    </a:p>
                  </a:txBody>
                  <a:tcPr/>
                </a:tc>
                <a:extLst>
                  <a:ext uri="{0D108BD9-81ED-4DB2-BD59-A6C34878D82A}">
                    <a16:rowId xmlns:a16="http://schemas.microsoft.com/office/drawing/2014/main" val="123760484"/>
                  </a:ext>
                </a:extLst>
              </a:tr>
              <a:tr h="370840">
                <a:tc>
                  <a:txBody>
                    <a:bodyPr/>
                    <a:lstStyle/>
                    <a:p>
                      <a:r>
                        <a:rPr lang="en-US" dirty="0"/>
                        <a:t>..</a:t>
                      </a:r>
                      <a:endParaRPr lang="ca-ES" dirty="0"/>
                    </a:p>
                  </a:txBody>
                  <a:tcPr/>
                </a:tc>
                <a:tc>
                  <a:txBody>
                    <a:bodyPr/>
                    <a:lstStyle/>
                    <a:p>
                      <a:endParaRPr lang="ca-ES" dirty="0"/>
                    </a:p>
                  </a:txBody>
                  <a:tcPr/>
                </a:tc>
                <a:tc>
                  <a:txBody>
                    <a:bodyPr/>
                    <a:lstStyle/>
                    <a:p>
                      <a:endParaRPr lang="ca-ES" dirty="0"/>
                    </a:p>
                  </a:txBody>
                  <a:tcPr/>
                </a:tc>
                <a:extLst>
                  <a:ext uri="{0D108BD9-81ED-4DB2-BD59-A6C34878D82A}">
                    <a16:rowId xmlns:a16="http://schemas.microsoft.com/office/drawing/2014/main" val="2280238503"/>
                  </a:ext>
                </a:extLst>
              </a:tr>
              <a:tr h="370840">
                <a:tc>
                  <a:txBody>
                    <a:bodyPr/>
                    <a:lstStyle/>
                    <a:p>
                      <a:r>
                        <a:rPr lang="en-US" dirty="0"/>
                        <a:t>n</a:t>
                      </a:r>
                      <a:endParaRPr lang="ca-ES" dirty="0"/>
                    </a:p>
                  </a:txBody>
                  <a:tcPr/>
                </a:tc>
                <a:tc>
                  <a:txBody>
                    <a:bodyPr/>
                    <a:lstStyle/>
                    <a:p>
                      <a:r>
                        <a:rPr lang="en-US" dirty="0"/>
                        <a:t>9</a:t>
                      </a:r>
                      <a:endParaRPr lang="ca-ES" dirty="0"/>
                    </a:p>
                  </a:txBody>
                  <a:tcPr/>
                </a:tc>
                <a:tc>
                  <a:txBody>
                    <a:bodyPr/>
                    <a:lstStyle/>
                    <a:p>
                      <a:r>
                        <a:rPr lang="en-US" dirty="0"/>
                        <a:t>10</a:t>
                      </a:r>
                      <a:endParaRPr lang="ca-ES" dirty="0"/>
                    </a:p>
                  </a:txBody>
                  <a:tcPr/>
                </a:tc>
                <a:extLst>
                  <a:ext uri="{0D108BD9-81ED-4DB2-BD59-A6C34878D82A}">
                    <a16:rowId xmlns:a16="http://schemas.microsoft.com/office/drawing/2014/main" val="3962381157"/>
                  </a:ext>
                </a:extLst>
              </a:tr>
            </a:tbl>
          </a:graphicData>
        </a:graphic>
      </p:graphicFrame>
      <p:pic>
        <p:nvPicPr>
          <p:cNvPr id="2" name="s7">
            <a:hlinkClick r:id="" action="ppaction://media"/>
            <a:extLst>
              <a:ext uri="{FF2B5EF4-FFF2-40B4-BE49-F238E27FC236}">
                <a16:creationId xmlns:a16="http://schemas.microsoft.com/office/drawing/2014/main" id="{626DF237-9B4A-426D-AB84-7C0A6F7F461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58000" y="5207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7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pPr eaLnBrk="1" hangingPunct="1"/>
            <a:r>
              <a:rPr lang="en-US"/>
              <a:t>Correlation Analysis…  “-1 &lt; </a:t>
            </a:r>
            <a:r>
              <a:rPr lang="en-US">
                <a:sym typeface="Symbol" pitchFamily="18" charset="2"/>
              </a:rPr>
              <a:t> &lt; 1”</a:t>
            </a:r>
          </a:p>
        </p:txBody>
      </p:sp>
      <p:sp>
        <p:nvSpPr>
          <p:cNvPr id="13315" name="Rectangle 3"/>
          <p:cNvSpPr>
            <a:spLocks noGrp="1" noChangeArrowheads="1"/>
          </p:cNvSpPr>
          <p:nvPr>
            <p:ph sz="quarter" idx="1"/>
          </p:nvPr>
        </p:nvSpPr>
        <p:spPr/>
        <p:txBody>
          <a:bodyPr/>
          <a:lstStyle/>
          <a:p>
            <a:pPr eaLnBrk="1" hangingPunct="1"/>
            <a:r>
              <a:rPr lang="en-US" sz="2000" dirty="0"/>
              <a:t>If we are interested only in determining whether a relationship exists, we employ </a:t>
            </a:r>
            <a:r>
              <a:rPr lang="en-US" sz="2000" b="1" dirty="0"/>
              <a:t>correlation analysis</a:t>
            </a:r>
            <a:r>
              <a:rPr lang="en-US" sz="2000" dirty="0"/>
              <a:t>. </a:t>
            </a:r>
            <a:r>
              <a:rPr lang="tr-TR" sz="2000" dirty="0"/>
              <a:t>(</a:t>
            </a:r>
            <a:r>
              <a:rPr lang="en-US" sz="2000" dirty="0"/>
              <a:t>Example: trees height and volume.</a:t>
            </a:r>
            <a:r>
              <a:rPr lang="tr-TR" sz="2000" dirty="0"/>
              <a:t>)</a:t>
            </a:r>
            <a:endParaRPr lang="en-US" sz="2000" dirty="0"/>
          </a:p>
          <a:p>
            <a:pPr eaLnBrk="1" hangingPunct="1"/>
            <a:endParaRPr lang="en-US" dirty="0"/>
          </a:p>
          <a:p>
            <a:pPr eaLnBrk="1" hangingPunct="1"/>
            <a:endParaRPr lang="en-US" dirty="0"/>
          </a:p>
        </p:txBody>
      </p:sp>
      <p:pic>
        <p:nvPicPr>
          <p:cNvPr id="9" name="Picture 8"/>
          <p:cNvPicPr>
            <a:picLocks noChangeAspect="1"/>
          </p:cNvPicPr>
          <p:nvPr/>
        </p:nvPicPr>
        <p:blipFill rotWithShape="1">
          <a:blip r:embed="rId4"/>
          <a:srcRect t="8472"/>
          <a:stretch/>
        </p:blipFill>
        <p:spPr>
          <a:xfrm>
            <a:off x="321240" y="2535605"/>
            <a:ext cx="4682808" cy="4286033"/>
          </a:xfrm>
          <a:prstGeom prst="rect">
            <a:avLst/>
          </a:prstGeom>
        </p:spPr>
      </p:pic>
      <p:sp>
        <p:nvSpPr>
          <p:cNvPr id="10" name="Rectangle 9"/>
          <p:cNvSpPr/>
          <p:nvPr/>
        </p:nvSpPr>
        <p:spPr>
          <a:xfrm>
            <a:off x="4803088" y="2535605"/>
            <a:ext cx="4045977" cy="1754326"/>
          </a:xfrm>
          <a:prstGeom prst="rect">
            <a:avLst/>
          </a:prstGeom>
        </p:spPr>
        <p:txBody>
          <a:bodyPr wrap="square">
            <a:spAutoFit/>
          </a:bodyPr>
          <a:lstStyle/>
          <a:p>
            <a:r>
              <a:rPr lang="en-US" sz="1200" dirty="0" err="1"/>
              <a:t>Rcmdr</a:t>
            </a:r>
            <a:r>
              <a:rPr lang="en-US" sz="1200" dirty="0"/>
              <a:t>&gt;  </a:t>
            </a:r>
            <a:r>
              <a:rPr lang="en-US" sz="1200" dirty="0" err="1"/>
              <a:t>cor</a:t>
            </a:r>
            <a:r>
              <a:rPr lang="en-US" sz="1200" dirty="0"/>
              <a:t>(trees[,c("</a:t>
            </a:r>
            <a:r>
              <a:rPr lang="en-US" sz="1200" dirty="0" err="1"/>
              <a:t>Height","Volume</a:t>
            </a:r>
            <a:r>
              <a:rPr lang="en-US" sz="1200" dirty="0"/>
              <a:t>")], use="complete")</a:t>
            </a:r>
          </a:p>
          <a:p>
            <a:r>
              <a:rPr lang="en-US" sz="1200" dirty="0"/>
              <a:t>          Height    Volume</a:t>
            </a:r>
          </a:p>
          <a:p>
            <a:r>
              <a:rPr lang="en-US" sz="1200" dirty="0"/>
              <a:t>Height 1.0000000 0.5982497</a:t>
            </a:r>
          </a:p>
          <a:p>
            <a:r>
              <a:rPr lang="en-US" sz="1200" dirty="0"/>
              <a:t>Volume 0.5982497 1.0000000</a:t>
            </a:r>
          </a:p>
          <a:p>
            <a:endParaRPr lang="en-US" sz="1200" dirty="0"/>
          </a:p>
          <a:p>
            <a:r>
              <a:rPr lang="en-US" sz="1200" dirty="0" err="1"/>
              <a:t>Rcmdr</a:t>
            </a:r>
            <a:r>
              <a:rPr lang="en-US" sz="1200" dirty="0"/>
              <a:t>&gt;  scatterplot(</a:t>
            </a:r>
            <a:r>
              <a:rPr lang="en-US" sz="1200" dirty="0" err="1"/>
              <a:t>Volume~Height</a:t>
            </a:r>
            <a:r>
              <a:rPr lang="en-US" sz="1200" dirty="0"/>
              <a:t>, </a:t>
            </a:r>
            <a:r>
              <a:rPr lang="en-US" sz="1200" dirty="0" err="1"/>
              <a:t>reg.line</a:t>
            </a:r>
            <a:r>
              <a:rPr lang="en-US" sz="1200" dirty="0"/>
              <a:t>=lm, smooth=TRUE, spread=TRUE, </a:t>
            </a:r>
          </a:p>
          <a:p>
            <a:r>
              <a:rPr lang="en-US" sz="1200" dirty="0" err="1"/>
              <a:t>Rcmdr</a:t>
            </a:r>
            <a:r>
              <a:rPr lang="en-US" sz="1200" dirty="0"/>
              <a:t>+    </a:t>
            </a:r>
            <a:r>
              <a:rPr lang="en-US" sz="1200" dirty="0" err="1"/>
              <a:t>id.method</a:t>
            </a:r>
            <a:r>
              <a:rPr lang="en-US" sz="1200" dirty="0"/>
              <a:t>='</a:t>
            </a:r>
            <a:r>
              <a:rPr lang="en-US" sz="1200" dirty="0" err="1"/>
              <a:t>mahal</a:t>
            </a:r>
            <a:r>
              <a:rPr lang="en-US" sz="1200" dirty="0"/>
              <a:t>', </a:t>
            </a:r>
            <a:r>
              <a:rPr lang="en-US" sz="1200" dirty="0" err="1"/>
              <a:t>id.n</a:t>
            </a:r>
            <a:r>
              <a:rPr lang="en-US" sz="1200" dirty="0"/>
              <a:t> = 2, boxplots='</a:t>
            </a:r>
            <a:r>
              <a:rPr lang="en-US" sz="1200" dirty="0" err="1"/>
              <a:t>xy</a:t>
            </a:r>
            <a:r>
              <a:rPr lang="en-US" sz="1200" dirty="0"/>
              <a:t>', span=0.5, data=trees)</a:t>
            </a:r>
          </a:p>
        </p:txBody>
      </p:sp>
      <p:pic>
        <p:nvPicPr>
          <p:cNvPr id="3" name="s8">
            <a:hlinkClick r:id="" action="ppaction://media"/>
            <a:extLst>
              <a:ext uri="{FF2B5EF4-FFF2-40B4-BE49-F238E27FC236}">
                <a16:creationId xmlns:a16="http://schemas.microsoft.com/office/drawing/2014/main" id="{BF7BD85C-BB2B-44E2-9602-C3F7EA1E0A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366000" y="49276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5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r>
              <a:rPr lang="en-US"/>
              <a:t>Correlation Analysis…  “-1 &lt; </a:t>
            </a:r>
            <a:r>
              <a:rPr lang="en-US">
                <a:sym typeface="Symbol" pitchFamily="18" charset="2"/>
              </a:rPr>
              <a:t> &lt; 1”</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sz="quarter" idx="1"/>
              </p:nvPr>
            </p:nvSpPr>
            <p:spPr>
              <a:xfrm>
                <a:off x="612648" y="1600200"/>
                <a:ext cx="8153400" cy="4953000"/>
              </a:xfrm>
            </p:spPr>
            <p:txBody>
              <a:bodyPr>
                <a:normAutofit/>
              </a:bodyPr>
              <a:lstStyle/>
              <a:p>
                <a:r>
                  <a:rPr lang="en-US" dirty="0"/>
                  <a:t>If the correlation coefficient is </a:t>
                </a:r>
                <a:r>
                  <a:rPr lang="en-US" b="1" dirty="0"/>
                  <a:t>close to +1 </a:t>
                </a:r>
                <a:r>
                  <a:rPr lang="en-US" dirty="0"/>
                  <a:t>that means you have a </a:t>
                </a:r>
                <a:r>
                  <a:rPr lang="en-US" b="1" dirty="0"/>
                  <a:t>strong positive relationship</a:t>
                </a:r>
                <a:r>
                  <a:rPr lang="en-US" dirty="0"/>
                  <a:t>.</a:t>
                </a:r>
              </a:p>
              <a:p>
                <a:r>
                  <a:rPr lang="en-US" dirty="0"/>
                  <a:t>If the correlation coefficient is </a:t>
                </a:r>
                <a:r>
                  <a:rPr lang="en-US" b="1" dirty="0"/>
                  <a:t>close to -1 </a:t>
                </a:r>
                <a:r>
                  <a:rPr lang="en-US" dirty="0"/>
                  <a:t>that means you have a </a:t>
                </a:r>
                <a:r>
                  <a:rPr lang="en-US" b="1" dirty="0"/>
                  <a:t>strong negative relationship</a:t>
                </a:r>
                <a:r>
                  <a:rPr lang="en-US" dirty="0"/>
                  <a:t>.</a:t>
                </a:r>
              </a:p>
              <a:p>
                <a:r>
                  <a:rPr lang="en-US" dirty="0"/>
                  <a:t>If the correlation coefficient is </a:t>
                </a:r>
                <a:r>
                  <a:rPr lang="en-US" b="1" dirty="0"/>
                  <a:t>close to 0 </a:t>
                </a:r>
                <a:r>
                  <a:rPr lang="en-US" dirty="0"/>
                  <a:t>that means you have </a:t>
                </a:r>
                <a:r>
                  <a:rPr lang="en-US" b="1" dirty="0"/>
                  <a:t>no correlation</a:t>
                </a:r>
                <a:r>
                  <a:rPr lang="en-US" dirty="0"/>
                  <a:t>.</a:t>
                </a:r>
              </a:p>
              <a:p>
                <a:r>
                  <a:rPr lang="tr-TR" dirty="0"/>
                  <a:t>W</a:t>
                </a:r>
                <a:r>
                  <a:rPr lang="en-US" dirty="0"/>
                  <a:t>e have the ability to test the hypothesis</a:t>
                </a:r>
              </a:p>
              <a:p>
                <a:pPr lvl="1"/>
                <a:r>
                  <a:rPr lang="en-US" dirty="0"/>
                  <a:t>	H0: </a:t>
                </a:r>
                <a:r>
                  <a:rPr lang="en-US" dirty="0">
                    <a:sym typeface="Symbol" pitchFamily="18" charset="2"/>
                  </a:rPr>
                  <a:t> = 0</a:t>
                </a:r>
                <a:endParaRPr lang="tr-TR" dirty="0">
                  <a:sym typeface="Symbol" pitchFamily="18" charset="2"/>
                </a:endParaRPr>
              </a:p>
              <a:p>
                <a:pPr marL="365760" lvl="1" indent="0">
                  <a:buNone/>
                </a:pPr>
                <a14:m>
                  <m:oMathPara xmlns:m="http://schemas.openxmlformats.org/officeDocument/2006/math">
                    <m:oMathParaPr>
                      <m:jc m:val="centerGroup"/>
                    </m:oMathParaPr>
                    <m:oMath xmlns:m="http://schemas.openxmlformats.org/officeDocument/2006/math">
                      <m:func>
                        <m:funcPr>
                          <m:ctrlPr>
                            <a:rPr lang="tr-TR" b="0" i="1" smtClean="0">
                              <a:latin typeface="Cambria Math" panose="02040503050406030204" pitchFamily="18" charset="0"/>
                              <a:sym typeface="Symbol" pitchFamily="18" charset="2"/>
                            </a:rPr>
                          </m:ctrlPr>
                        </m:funcPr>
                        <m:fName>
                          <m:r>
                            <m:rPr>
                              <m:sty m:val="p"/>
                            </m:rPr>
                            <a:rPr lang="tr-TR" b="0" i="0" smtClean="0">
                              <a:latin typeface="Cambria Math" panose="02040503050406030204" pitchFamily="18" charset="0"/>
                              <a:sym typeface="Symbol" pitchFamily="18" charset="2"/>
                            </a:rPr>
                            <m:t>cos</m:t>
                          </m:r>
                        </m:fName>
                        <m:e>
                          <m:d>
                            <m:dPr>
                              <m:ctrlPr>
                                <a:rPr lang="tr-TR" b="0" i="1" smtClean="0">
                                  <a:latin typeface="Cambria Math" panose="02040503050406030204" pitchFamily="18" charset="0"/>
                                  <a:sym typeface="Symbol" pitchFamily="18" charset="2"/>
                                </a:rPr>
                              </m:ctrlPr>
                            </m:dPr>
                            <m:e>
                              <m:r>
                                <a:rPr lang="tr-TR" b="0" i="1" smtClean="0">
                                  <a:latin typeface="Cambria Math" panose="02040503050406030204" pitchFamily="18" charset="0"/>
                                  <a:sym typeface="Symbol" pitchFamily="18" charset="2"/>
                                </a:rPr>
                                <m:t>𝛼</m:t>
                              </m:r>
                            </m:e>
                          </m:d>
                        </m:e>
                      </m:func>
                      <m:r>
                        <a:rPr lang="tr-TR" b="0" i="1" smtClean="0">
                          <a:latin typeface="Cambria Math" panose="02040503050406030204" pitchFamily="18" charset="0"/>
                          <a:sym typeface="Symbol" pitchFamily="18" charset="2"/>
                        </a:rPr>
                        <m:t>=</m:t>
                      </m:r>
                      <m:f>
                        <m:fPr>
                          <m:ctrlPr>
                            <a:rPr lang="tr-TR" b="0" i="1" smtClean="0">
                              <a:latin typeface="Cambria Math" panose="02040503050406030204" pitchFamily="18" charset="0"/>
                              <a:sym typeface="Symbol" pitchFamily="18" charset="2"/>
                            </a:rPr>
                          </m:ctrlPr>
                        </m:fPr>
                        <m:num>
                          <m:nary>
                            <m:naryPr>
                              <m:chr m:val="∑"/>
                              <m:ctrlPr>
                                <a:rPr lang="tr-TR" b="0" i="1" smtClean="0">
                                  <a:latin typeface="Cambria Math" panose="02040503050406030204" pitchFamily="18" charset="0"/>
                                  <a:sym typeface="Symbol" pitchFamily="18" charset="2"/>
                                </a:rPr>
                              </m:ctrlPr>
                            </m:naryPr>
                            <m:sub>
                              <m:r>
                                <a:rPr lang="tr-TR" b="0" i="1" smtClean="0">
                                  <a:latin typeface="Cambria Math" panose="02040503050406030204" pitchFamily="18" charset="0"/>
                                  <a:sym typeface="Symbol" pitchFamily="18" charset="2"/>
                                </a:rPr>
                                <m:t>𝑖</m:t>
                              </m:r>
                            </m:sub>
                            <m:sup>
                              <m:r>
                                <a:rPr lang="tr-TR" b="0" i="1" smtClean="0">
                                  <a:latin typeface="Cambria Math" panose="02040503050406030204" pitchFamily="18" charset="0"/>
                                  <a:sym typeface="Symbol" pitchFamily="18" charset="2"/>
                                </a:rPr>
                                <m:t>𝑛</m:t>
                              </m:r>
                            </m:sup>
                            <m:e>
                              <m:sSub>
                                <m:sSubPr>
                                  <m:ctrlPr>
                                    <a:rPr lang="tr-TR" b="0" i="1" smtClean="0">
                                      <a:latin typeface="Cambria Math" panose="02040503050406030204" pitchFamily="18" charset="0"/>
                                      <a:sym typeface="Symbol" pitchFamily="18" charset="2"/>
                                    </a:rPr>
                                  </m:ctrlPr>
                                </m:sSubPr>
                                <m:e>
                                  <m:r>
                                    <a:rPr lang="tr-TR" b="0" i="1" smtClean="0">
                                      <a:latin typeface="Cambria Math" panose="02040503050406030204" pitchFamily="18" charset="0"/>
                                      <a:sym typeface="Symbol" pitchFamily="18" charset="2"/>
                                    </a:rPr>
                                    <m:t>(</m:t>
                                  </m:r>
                                  <m:r>
                                    <a:rPr lang="tr-TR" b="0" i="1" smtClean="0">
                                      <a:latin typeface="Cambria Math" panose="02040503050406030204" pitchFamily="18" charset="0"/>
                                      <a:sym typeface="Symbol" pitchFamily="18" charset="2"/>
                                    </a:rPr>
                                    <m:t>𝑥</m:t>
                                  </m:r>
                                </m:e>
                                <m:sub>
                                  <m:r>
                                    <a:rPr lang="tr-TR" b="0" i="1" smtClean="0">
                                      <a:latin typeface="Cambria Math" panose="02040503050406030204" pitchFamily="18" charset="0"/>
                                      <a:sym typeface="Symbol" pitchFamily="18" charset="2"/>
                                    </a:rPr>
                                    <m:t>𝑖</m:t>
                                  </m:r>
                                </m:sub>
                              </m:sSub>
                              <m:r>
                                <a:rPr lang="tr-TR" b="0" i="1" smtClean="0">
                                  <a:latin typeface="Cambria Math" panose="02040503050406030204" pitchFamily="18" charset="0"/>
                                  <a:sym typeface="Symbol" pitchFamily="18" charset="2"/>
                                </a:rPr>
                                <m:t>−</m:t>
                              </m:r>
                              <m:acc>
                                <m:accPr>
                                  <m:chr m:val="̅"/>
                                  <m:ctrlPr>
                                    <a:rPr lang="tr-TR" b="0" i="1" smtClean="0">
                                      <a:latin typeface="Cambria Math" panose="02040503050406030204" pitchFamily="18" charset="0"/>
                                      <a:sym typeface="Symbol" pitchFamily="18" charset="2"/>
                                    </a:rPr>
                                  </m:ctrlPr>
                                </m:accPr>
                                <m:e>
                                  <m:r>
                                    <a:rPr lang="tr-TR" b="0" i="1" smtClean="0">
                                      <a:latin typeface="Cambria Math" panose="02040503050406030204" pitchFamily="18" charset="0"/>
                                      <a:sym typeface="Symbol" pitchFamily="18" charset="2"/>
                                    </a:rPr>
                                    <m:t>𝑥</m:t>
                                  </m:r>
                                </m:e>
                              </m:acc>
                              <m:r>
                                <a:rPr lang="tr-TR" b="0" i="1" smtClean="0">
                                  <a:latin typeface="Cambria Math" panose="02040503050406030204" pitchFamily="18" charset="0"/>
                                  <a:sym typeface="Symbol" pitchFamily="18" charset="2"/>
                                </a:rPr>
                                <m:t>)(</m:t>
                              </m:r>
                              <m:sSub>
                                <m:sSubPr>
                                  <m:ctrlPr>
                                    <a:rPr lang="tr-TR" b="0" i="1" smtClean="0">
                                      <a:latin typeface="Cambria Math" panose="02040503050406030204" pitchFamily="18" charset="0"/>
                                      <a:sym typeface="Symbol" pitchFamily="18" charset="2"/>
                                    </a:rPr>
                                  </m:ctrlPr>
                                </m:sSubPr>
                                <m:e>
                                  <m:r>
                                    <a:rPr lang="tr-TR" b="0" i="1" smtClean="0">
                                      <a:latin typeface="Cambria Math" panose="02040503050406030204" pitchFamily="18" charset="0"/>
                                      <a:sym typeface="Symbol" pitchFamily="18" charset="2"/>
                                    </a:rPr>
                                    <m:t>𝑦</m:t>
                                  </m:r>
                                </m:e>
                                <m:sub>
                                  <m:r>
                                    <a:rPr lang="tr-TR" b="0" i="1" smtClean="0">
                                      <a:latin typeface="Cambria Math" panose="02040503050406030204" pitchFamily="18" charset="0"/>
                                      <a:sym typeface="Symbol" pitchFamily="18" charset="2"/>
                                    </a:rPr>
                                    <m:t>𝑖</m:t>
                                  </m:r>
                                </m:sub>
                              </m:sSub>
                              <m:r>
                                <a:rPr lang="tr-TR" b="0" i="1" smtClean="0">
                                  <a:latin typeface="Cambria Math" panose="02040503050406030204" pitchFamily="18" charset="0"/>
                                  <a:sym typeface="Symbol" pitchFamily="18" charset="2"/>
                                </a:rPr>
                                <m:t>−</m:t>
                              </m:r>
                              <m:acc>
                                <m:accPr>
                                  <m:chr m:val="̅"/>
                                  <m:ctrlPr>
                                    <a:rPr lang="tr-TR" b="0" i="1" smtClean="0">
                                      <a:latin typeface="Cambria Math" panose="02040503050406030204" pitchFamily="18" charset="0"/>
                                      <a:sym typeface="Symbol" pitchFamily="18" charset="2"/>
                                    </a:rPr>
                                  </m:ctrlPr>
                                </m:accPr>
                                <m:e>
                                  <m:r>
                                    <a:rPr lang="tr-TR" b="0" i="1" smtClean="0">
                                      <a:latin typeface="Cambria Math" panose="02040503050406030204" pitchFamily="18" charset="0"/>
                                      <a:sym typeface="Symbol" pitchFamily="18" charset="2"/>
                                    </a:rPr>
                                    <m:t>𝑦</m:t>
                                  </m:r>
                                </m:e>
                              </m:acc>
                              <m:r>
                                <a:rPr lang="tr-TR" b="0" i="1" smtClean="0">
                                  <a:latin typeface="Cambria Math" panose="02040503050406030204" pitchFamily="18" charset="0"/>
                                  <a:sym typeface="Symbol" pitchFamily="18" charset="2"/>
                                </a:rPr>
                                <m:t>)</m:t>
                              </m:r>
                            </m:e>
                          </m:nary>
                        </m:num>
                        <m:den>
                          <m:rad>
                            <m:radPr>
                              <m:degHide m:val="on"/>
                              <m:ctrlPr>
                                <a:rPr lang="tr-TR" b="0" i="1" smtClean="0">
                                  <a:latin typeface="Cambria Math" panose="02040503050406030204" pitchFamily="18" charset="0"/>
                                  <a:sym typeface="Symbol" pitchFamily="18" charset="2"/>
                                </a:rPr>
                              </m:ctrlPr>
                            </m:radPr>
                            <m:deg/>
                            <m:e>
                              <m:nary>
                                <m:naryPr>
                                  <m:chr m:val="∑"/>
                                  <m:ctrlPr>
                                    <a:rPr lang="tr-TR" b="0" i="1" smtClean="0">
                                      <a:latin typeface="Cambria Math" panose="02040503050406030204" pitchFamily="18" charset="0"/>
                                      <a:sym typeface="Symbol" pitchFamily="18" charset="2"/>
                                    </a:rPr>
                                  </m:ctrlPr>
                                </m:naryPr>
                                <m:sub>
                                  <m:r>
                                    <a:rPr lang="tr-TR" b="0" i="1" smtClean="0">
                                      <a:latin typeface="Cambria Math" panose="02040503050406030204" pitchFamily="18" charset="0"/>
                                      <a:sym typeface="Symbol" pitchFamily="18" charset="2"/>
                                    </a:rPr>
                                    <m:t>𝑖</m:t>
                                  </m:r>
                                  <m:r>
                                    <a:rPr lang="tr-TR" b="0" i="1" smtClean="0">
                                      <a:latin typeface="Cambria Math" panose="02040503050406030204" pitchFamily="18" charset="0"/>
                                      <a:sym typeface="Symbol" pitchFamily="18" charset="2"/>
                                    </a:rPr>
                                    <m:t>=1 </m:t>
                                  </m:r>
                                </m:sub>
                                <m:sup>
                                  <m:r>
                                    <a:rPr lang="tr-TR" b="0" i="1" smtClean="0">
                                      <a:latin typeface="Cambria Math" panose="02040503050406030204" pitchFamily="18" charset="0"/>
                                      <a:sym typeface="Symbol" pitchFamily="18" charset="2"/>
                                    </a:rPr>
                                    <m:t>𝑛</m:t>
                                  </m:r>
                                </m:sup>
                                <m:e>
                                  <m:sSup>
                                    <m:sSupPr>
                                      <m:ctrlPr>
                                        <a:rPr lang="tr-TR" b="0" i="1" smtClean="0">
                                          <a:latin typeface="Cambria Math" panose="02040503050406030204" pitchFamily="18" charset="0"/>
                                          <a:sym typeface="Symbol" pitchFamily="18" charset="2"/>
                                        </a:rPr>
                                      </m:ctrlPr>
                                    </m:sSupPr>
                                    <m:e>
                                      <m:d>
                                        <m:dPr>
                                          <m:ctrlPr>
                                            <a:rPr lang="tr-TR" b="0" i="1" smtClean="0">
                                              <a:latin typeface="Cambria Math" panose="02040503050406030204" pitchFamily="18" charset="0"/>
                                              <a:sym typeface="Symbol" pitchFamily="18" charset="2"/>
                                            </a:rPr>
                                          </m:ctrlPr>
                                        </m:dPr>
                                        <m:e>
                                          <m:sSub>
                                            <m:sSubPr>
                                              <m:ctrlPr>
                                                <a:rPr lang="tr-TR" b="0" i="1" smtClean="0">
                                                  <a:latin typeface="Cambria Math" panose="02040503050406030204" pitchFamily="18" charset="0"/>
                                                  <a:sym typeface="Symbol" pitchFamily="18" charset="2"/>
                                                </a:rPr>
                                              </m:ctrlPr>
                                            </m:sSubPr>
                                            <m:e>
                                              <m:r>
                                                <a:rPr lang="tr-TR" b="0" i="1" smtClean="0">
                                                  <a:latin typeface="Cambria Math" panose="02040503050406030204" pitchFamily="18" charset="0"/>
                                                  <a:sym typeface="Symbol" pitchFamily="18" charset="2"/>
                                                </a:rPr>
                                                <m:t>𝑥</m:t>
                                              </m:r>
                                            </m:e>
                                            <m:sub>
                                              <m:r>
                                                <a:rPr lang="tr-TR" b="0" i="1" smtClean="0">
                                                  <a:latin typeface="Cambria Math" panose="02040503050406030204" pitchFamily="18" charset="0"/>
                                                  <a:sym typeface="Symbol" pitchFamily="18" charset="2"/>
                                                </a:rPr>
                                                <m:t>𝑖</m:t>
                                              </m:r>
                                            </m:sub>
                                          </m:sSub>
                                          <m:r>
                                            <a:rPr lang="tr-TR" b="0" i="1" smtClean="0">
                                              <a:latin typeface="Cambria Math" panose="02040503050406030204" pitchFamily="18" charset="0"/>
                                              <a:sym typeface="Symbol" pitchFamily="18" charset="2"/>
                                            </a:rPr>
                                            <m:t>−</m:t>
                                          </m:r>
                                          <m:acc>
                                            <m:accPr>
                                              <m:chr m:val="̅"/>
                                              <m:ctrlPr>
                                                <a:rPr lang="tr-TR" b="0" i="1" smtClean="0">
                                                  <a:latin typeface="Cambria Math" panose="02040503050406030204" pitchFamily="18" charset="0"/>
                                                  <a:sym typeface="Symbol" pitchFamily="18" charset="2"/>
                                                </a:rPr>
                                              </m:ctrlPr>
                                            </m:accPr>
                                            <m:e>
                                              <m:r>
                                                <a:rPr lang="tr-TR" b="0" i="1" smtClean="0">
                                                  <a:latin typeface="Cambria Math" panose="02040503050406030204" pitchFamily="18" charset="0"/>
                                                  <a:sym typeface="Symbol" pitchFamily="18" charset="2"/>
                                                </a:rPr>
                                                <m:t>𝑥</m:t>
                                              </m:r>
                                            </m:e>
                                          </m:acc>
                                        </m:e>
                                      </m:d>
                                    </m:e>
                                    <m:sup>
                                      <m:r>
                                        <a:rPr lang="tr-TR" b="0" i="1" smtClean="0">
                                          <a:latin typeface="Cambria Math" panose="02040503050406030204" pitchFamily="18" charset="0"/>
                                          <a:sym typeface="Symbol" pitchFamily="18" charset="2"/>
                                        </a:rPr>
                                        <m:t>2</m:t>
                                      </m:r>
                                    </m:sup>
                                  </m:sSup>
                                  <m:nary>
                                    <m:naryPr>
                                      <m:chr m:val="∑"/>
                                      <m:ctrlPr>
                                        <a:rPr lang="tr-TR" b="0" i="1" smtClean="0">
                                          <a:latin typeface="Cambria Math" panose="02040503050406030204" pitchFamily="18" charset="0"/>
                                          <a:sym typeface="Symbol" pitchFamily="18" charset="2"/>
                                        </a:rPr>
                                      </m:ctrlPr>
                                    </m:naryPr>
                                    <m:sub>
                                      <m:r>
                                        <a:rPr lang="tr-TR" b="0" i="1" smtClean="0">
                                          <a:latin typeface="Cambria Math" panose="02040503050406030204" pitchFamily="18" charset="0"/>
                                          <a:sym typeface="Symbol" pitchFamily="18" charset="2"/>
                                        </a:rPr>
                                        <m:t>𝑖</m:t>
                                      </m:r>
                                    </m:sub>
                                    <m:sup>
                                      <m:r>
                                        <a:rPr lang="tr-TR" b="0" i="1" smtClean="0">
                                          <a:latin typeface="Cambria Math" panose="02040503050406030204" pitchFamily="18" charset="0"/>
                                          <a:sym typeface="Symbol" pitchFamily="18" charset="2"/>
                                        </a:rPr>
                                        <m:t>𝑛</m:t>
                                      </m:r>
                                    </m:sup>
                                    <m:e>
                                      <m:sSup>
                                        <m:sSupPr>
                                          <m:ctrlPr>
                                            <a:rPr lang="tr-TR" b="0" i="1" smtClean="0">
                                              <a:latin typeface="Cambria Math" panose="02040503050406030204" pitchFamily="18" charset="0"/>
                                              <a:sym typeface="Symbol" pitchFamily="18" charset="2"/>
                                            </a:rPr>
                                          </m:ctrlPr>
                                        </m:sSupPr>
                                        <m:e>
                                          <m:d>
                                            <m:dPr>
                                              <m:ctrlPr>
                                                <a:rPr lang="tr-TR" b="0" i="1" smtClean="0">
                                                  <a:latin typeface="Cambria Math" panose="02040503050406030204" pitchFamily="18" charset="0"/>
                                                  <a:sym typeface="Symbol" pitchFamily="18" charset="2"/>
                                                </a:rPr>
                                              </m:ctrlPr>
                                            </m:dPr>
                                            <m:e>
                                              <m:sSub>
                                                <m:sSubPr>
                                                  <m:ctrlPr>
                                                    <a:rPr lang="tr-TR" b="0" i="1" smtClean="0">
                                                      <a:latin typeface="Cambria Math" panose="02040503050406030204" pitchFamily="18" charset="0"/>
                                                      <a:sym typeface="Symbol" pitchFamily="18" charset="2"/>
                                                    </a:rPr>
                                                  </m:ctrlPr>
                                                </m:sSubPr>
                                                <m:e>
                                                  <m:r>
                                                    <a:rPr lang="tr-TR" b="0" i="1" smtClean="0">
                                                      <a:latin typeface="Cambria Math" panose="02040503050406030204" pitchFamily="18" charset="0"/>
                                                      <a:sym typeface="Symbol" pitchFamily="18" charset="2"/>
                                                    </a:rPr>
                                                    <m:t>𝑦</m:t>
                                                  </m:r>
                                                </m:e>
                                                <m:sub>
                                                  <m:r>
                                                    <a:rPr lang="tr-TR" b="0" i="1" smtClean="0">
                                                      <a:latin typeface="Cambria Math" panose="02040503050406030204" pitchFamily="18" charset="0"/>
                                                      <a:sym typeface="Symbol" pitchFamily="18" charset="2"/>
                                                    </a:rPr>
                                                    <m:t>𝑖</m:t>
                                                  </m:r>
                                                </m:sub>
                                              </m:sSub>
                                              <m:r>
                                                <a:rPr lang="tr-TR" b="0" i="1" smtClean="0">
                                                  <a:latin typeface="Cambria Math" panose="02040503050406030204" pitchFamily="18" charset="0"/>
                                                  <a:sym typeface="Symbol" pitchFamily="18" charset="2"/>
                                                </a:rPr>
                                                <m:t>−</m:t>
                                              </m:r>
                                              <m:acc>
                                                <m:accPr>
                                                  <m:chr m:val="̅"/>
                                                  <m:ctrlPr>
                                                    <a:rPr lang="tr-TR" b="0" i="1" smtClean="0">
                                                      <a:latin typeface="Cambria Math" panose="02040503050406030204" pitchFamily="18" charset="0"/>
                                                      <a:sym typeface="Symbol" pitchFamily="18" charset="2"/>
                                                    </a:rPr>
                                                  </m:ctrlPr>
                                                </m:accPr>
                                                <m:e>
                                                  <m:r>
                                                    <a:rPr lang="tr-TR" b="0" i="1" smtClean="0">
                                                      <a:latin typeface="Cambria Math" panose="02040503050406030204" pitchFamily="18" charset="0"/>
                                                      <a:sym typeface="Symbol" pitchFamily="18" charset="2"/>
                                                    </a:rPr>
                                                    <m:t>𝑦</m:t>
                                                  </m:r>
                                                </m:e>
                                              </m:acc>
                                            </m:e>
                                          </m:d>
                                        </m:e>
                                        <m:sup>
                                          <m:r>
                                            <a:rPr lang="tr-TR" b="0" i="1" smtClean="0">
                                              <a:latin typeface="Cambria Math" panose="02040503050406030204" pitchFamily="18" charset="0"/>
                                              <a:sym typeface="Symbol" pitchFamily="18" charset="2"/>
                                            </a:rPr>
                                            <m:t>2</m:t>
                                          </m:r>
                                        </m:sup>
                                      </m:sSup>
                                    </m:e>
                                  </m:nary>
                                  <m:r>
                                    <a:rPr lang="tr-TR" b="0" i="1" smtClean="0">
                                      <a:latin typeface="Cambria Math" panose="02040503050406030204" pitchFamily="18" charset="0"/>
                                      <a:sym typeface="Symbol" pitchFamily="18" charset="2"/>
                                    </a:rPr>
                                    <m:t> </m:t>
                                  </m:r>
                                </m:e>
                              </m:nary>
                            </m:e>
                          </m:rad>
                        </m:den>
                      </m:f>
                    </m:oMath>
                  </m:oMathPara>
                </a14:m>
                <a:endParaRPr lang="en-US" dirty="0">
                  <a:sym typeface="Symbol" pitchFamily="18" charset="2"/>
                </a:endParaRPr>
              </a:p>
            </p:txBody>
          </p:sp>
        </mc:Choice>
        <mc:Fallback xmlns="">
          <p:sp>
            <p:nvSpPr>
              <p:cNvPr id="14339" name="Rectangle 3"/>
              <p:cNvSpPr>
                <a:spLocks noGrp="1" noRot="1" noChangeAspect="1" noMove="1" noResize="1" noEditPoints="1" noAdjustHandles="1" noChangeArrowheads="1" noChangeShapeType="1" noTextEdit="1"/>
              </p:cNvSpPr>
              <p:nvPr>
                <p:ph sz="quarter" idx="1"/>
              </p:nvPr>
            </p:nvSpPr>
            <p:spPr>
              <a:xfrm>
                <a:off x="612648" y="1600200"/>
                <a:ext cx="8153400" cy="4953000"/>
              </a:xfrm>
              <a:blipFill>
                <a:blip r:embed="rId4"/>
                <a:stretch>
                  <a:fillRect l="-449" t="-1232" r="-2019"/>
                </a:stretch>
              </a:blipFill>
            </p:spPr>
            <p:txBody>
              <a:bodyPr/>
              <a:lstStyle/>
              <a:p>
                <a:r>
                  <a:rPr lang="tr-TR">
                    <a:noFill/>
                  </a:rPr>
                  <a:t> </a:t>
                </a:r>
              </a:p>
            </p:txBody>
          </p:sp>
        </mc:Fallback>
      </mc:AlternateContent>
      <p:pic>
        <p:nvPicPr>
          <p:cNvPr id="3" name="s9">
            <a:hlinkClick r:id="" action="ppaction://media"/>
            <a:extLst>
              <a:ext uri="{FF2B5EF4-FFF2-40B4-BE49-F238E27FC236}">
                <a16:creationId xmlns:a16="http://schemas.microsoft.com/office/drawing/2014/main" id="{8313E8A0-647A-4A21-A3F0-7EC5F94C47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2400" y="5257800"/>
            <a:ext cx="406400" cy="4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5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Median</Template>
  <TotalTime>6911</TotalTime>
  <Words>4351</Words>
  <Application>Microsoft Office PowerPoint</Application>
  <PresentationFormat>Presentación en pantalla (4:3)</PresentationFormat>
  <Paragraphs>521</Paragraphs>
  <Slides>69</Slides>
  <Notes>6</Notes>
  <HiddenSlides>0</HiddenSlides>
  <MMClips>42</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69</vt:i4>
      </vt:variant>
    </vt:vector>
  </HeadingPairs>
  <TitlesOfParts>
    <vt:vector size="78" baseType="lpstr">
      <vt:lpstr>Calibri</vt:lpstr>
      <vt:lpstr>Cambria Math</vt:lpstr>
      <vt:lpstr>Tahoma</vt:lpstr>
      <vt:lpstr>Times</vt:lpstr>
      <vt:lpstr>Times New Roman</vt:lpstr>
      <vt:lpstr>Tw Cen MT</vt:lpstr>
      <vt:lpstr>Wingdings</vt:lpstr>
      <vt:lpstr>Wingdings 2</vt:lpstr>
      <vt:lpstr>Median</vt:lpstr>
      <vt:lpstr>Linear Regression</vt:lpstr>
      <vt:lpstr>Linear Regression Analysis</vt:lpstr>
      <vt:lpstr>Linear Regression Analysis</vt:lpstr>
      <vt:lpstr>Effect of Larger Values of σε</vt:lpstr>
      <vt:lpstr>Theoretical Linear Model</vt:lpstr>
      <vt:lpstr>Building the model</vt:lpstr>
      <vt:lpstr>Collect Data</vt:lpstr>
      <vt:lpstr>Correlation Analysis…  “-1 &lt;  &lt; 1”</vt:lpstr>
      <vt:lpstr>Correlation Analysis…  “-1 &lt;  &lt; 1”</vt:lpstr>
      <vt:lpstr>Regression</vt:lpstr>
      <vt:lpstr>Linear Regression Analysis</vt:lpstr>
      <vt:lpstr>Simple Linear Regression Model…</vt:lpstr>
      <vt:lpstr>Plotted Regression Model</vt:lpstr>
      <vt:lpstr>Which line has the best “fit” to the data?</vt:lpstr>
      <vt:lpstr>Estimating the Coefficients</vt:lpstr>
      <vt:lpstr>Least Squares Line</vt:lpstr>
      <vt:lpstr>Least Squares Line</vt:lpstr>
      <vt:lpstr>Derivation of Regression Parameters</vt:lpstr>
      <vt:lpstr>Derivation of Regression Parameters (Cont)</vt:lpstr>
      <vt:lpstr>Derivation (Cont)</vt:lpstr>
      <vt:lpstr>Least Squares Line</vt:lpstr>
      <vt:lpstr>Proof</vt:lpstr>
      <vt:lpstr>Using gradient descent</vt:lpstr>
      <vt:lpstr>Least Squares Line</vt:lpstr>
      <vt:lpstr>Assessing the Model</vt:lpstr>
      <vt:lpstr>Assessing the Model</vt:lpstr>
      <vt:lpstr>Sum of Squares for Error</vt:lpstr>
      <vt:lpstr>Standard Error</vt:lpstr>
      <vt:lpstr>Standard Error</vt:lpstr>
      <vt:lpstr>Testing the Slope</vt:lpstr>
      <vt:lpstr>Testing the Slope</vt:lpstr>
      <vt:lpstr>Testing the Slope</vt:lpstr>
      <vt:lpstr>Example</vt:lpstr>
      <vt:lpstr>Example</vt:lpstr>
      <vt:lpstr>Slope confidence interval</vt:lpstr>
      <vt:lpstr>Coefficient of Determination</vt:lpstr>
      <vt:lpstr>Coefficient of Determination</vt:lpstr>
      <vt:lpstr>The adjusted R2</vt:lpstr>
      <vt:lpstr>Using the model</vt:lpstr>
      <vt:lpstr>Using the Regression Equation</vt:lpstr>
      <vt:lpstr>Intervals</vt:lpstr>
      <vt:lpstr>Confidence intervals</vt:lpstr>
      <vt:lpstr>Confidence Interval: estimator for Mean of Y</vt:lpstr>
      <vt:lpstr>Prediction intervals</vt:lpstr>
      <vt:lpstr>Prediction Interval</vt:lpstr>
      <vt:lpstr>What’s the Difference?</vt:lpstr>
      <vt:lpstr>Tolerance interval</vt:lpstr>
      <vt:lpstr>Tolerance interval</vt:lpstr>
      <vt:lpstr>Regression diagnostics</vt:lpstr>
      <vt:lpstr>Required Conditions</vt:lpstr>
      <vt:lpstr>Regression Diagnostics</vt:lpstr>
      <vt:lpstr>Non-normality</vt:lpstr>
      <vt:lpstr>Box Cox Transformation</vt:lpstr>
      <vt:lpstr>How to apply the technique</vt:lpstr>
      <vt:lpstr>Heteroscedasticity</vt:lpstr>
      <vt:lpstr>Homocedasticity</vt:lpstr>
      <vt:lpstr>Nonindependence of the Error Variable</vt:lpstr>
      <vt:lpstr>Nonindependence of the Error Variable</vt:lpstr>
      <vt:lpstr>Outliers</vt:lpstr>
      <vt:lpstr>Outliers</vt:lpstr>
      <vt:lpstr>Procedure for Regression Diagnostics</vt:lpstr>
      <vt:lpstr>Assumptions</vt:lpstr>
      <vt:lpstr>Example</vt:lpstr>
      <vt:lpstr>Linear regression</vt:lpstr>
      <vt:lpstr>Solution</vt:lpstr>
      <vt:lpstr>Calculate the parameters</vt:lpstr>
      <vt:lpstr>Estimate the prediction interval</vt:lpstr>
      <vt:lpstr>Estimate the prediction interval</vt:lpstr>
      <vt:lpstr>Estimate the interval for the slope</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Linear Regression and Correlation</dc:title>
  <dc:subject/>
  <dc:creator>Pau Fonseca i Casas</dc:creator>
  <cp:lastModifiedBy>Nihan Acar</cp:lastModifiedBy>
  <cp:revision>210</cp:revision>
  <cp:lastPrinted>2004-06-22T18:52:57Z</cp:lastPrinted>
  <dcterms:created xsi:type="dcterms:W3CDTF">2004-06-22T18:17:40Z</dcterms:created>
  <dcterms:modified xsi:type="dcterms:W3CDTF">2020-03-16T15:49:27Z</dcterms:modified>
</cp:coreProperties>
</file>